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76" r:id="rId4"/>
    <p:sldId id="277" r:id="rId5"/>
    <p:sldId id="258" r:id="rId6"/>
    <p:sldId id="263" r:id="rId7"/>
    <p:sldId id="261" r:id="rId8"/>
    <p:sldId id="262" r:id="rId9"/>
    <p:sldId id="265" r:id="rId10"/>
    <p:sldId id="278" r:id="rId11"/>
    <p:sldId id="281" r:id="rId12"/>
    <p:sldId id="266" r:id="rId13"/>
    <p:sldId id="268" r:id="rId14"/>
    <p:sldId id="275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8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5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5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7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4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5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4234-4FE7-4CE5-9BF3-F57455143A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C147-578C-46EF-8C51-A039672B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6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04801"/>
            <a:ext cx="8735888" cy="2286000"/>
          </a:xfrm>
        </p:spPr>
        <p:txBody>
          <a:bodyPr>
            <a:normAutofit/>
          </a:bodyPr>
          <a:lstStyle/>
          <a:p>
            <a:pPr algn="ctr"/>
            <a:r>
              <a:rPr lang="hr-HR" sz="6600" b="1" dirty="0" smtClean="0">
                <a:solidFill>
                  <a:srgbClr val="C00000"/>
                </a:solidFill>
              </a:rPr>
              <a:t>GOSPODA GLEMBAJEVI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371656" cy="2664296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iz dramskog ciklusa o Glembajevima</a:t>
            </a:r>
          </a:p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trilogija,  </a:t>
            </a:r>
            <a:r>
              <a:rPr lang="hr-HR" sz="2800" b="1" dirty="0" smtClean="0">
                <a:solidFill>
                  <a:srgbClr val="C00000"/>
                </a:solidFill>
              </a:rPr>
              <a:t>Gospoda Glembajevi,</a:t>
            </a:r>
            <a:r>
              <a:rPr lang="hr-HR" sz="28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</a:rPr>
              <a:t>1928.</a:t>
            </a:r>
          </a:p>
          <a:p>
            <a:pPr algn="ctr"/>
            <a:r>
              <a:rPr lang="hr-HR" sz="2800" b="1" dirty="0" smtClean="0">
                <a:solidFill>
                  <a:srgbClr val="C00000"/>
                </a:solidFill>
              </a:rPr>
              <a:t>U agoniji, </a:t>
            </a:r>
            <a:r>
              <a:rPr lang="hr-HR" sz="2400" b="1" dirty="0" smtClean="0">
                <a:solidFill>
                  <a:schemeClr val="tx1"/>
                </a:solidFill>
              </a:rPr>
              <a:t>1928.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Leda,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193</a:t>
            </a:r>
            <a:r>
              <a:rPr lang="hr-HR" sz="2400" b="1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" name="Pravokutnik 3"/>
          <p:cNvSpPr/>
          <p:nvPr/>
        </p:nvSpPr>
        <p:spPr>
          <a:xfrm>
            <a:off x="7239000" y="58674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Sonja Perić, prof.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0661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5" l="16094" r="91863">
                        <a14:foregroundMark x1="50633" y1="82609" x2="54250" y2="95423"/>
                        <a14:foregroundMark x1="77758" y1="37986" x2="76492" y2="95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85" r="7683"/>
          <a:stretch/>
        </p:blipFill>
        <p:spPr bwMode="auto">
          <a:xfrm>
            <a:off x="5867400" y="2895600"/>
            <a:ext cx="3276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19200"/>
            <a:ext cx="3200400" cy="5638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1282E"/>
              </a:buClr>
              <a:buNone/>
            </a:pPr>
            <a:r>
              <a:rPr lang="hr-HR" sz="2800" dirty="0" smtClean="0">
                <a:solidFill>
                  <a:srgbClr val="000000"/>
                </a:solidFill>
              </a:rPr>
              <a:t>D</a:t>
            </a:r>
            <a:r>
              <a:rPr lang="it-IT" sz="2800" dirty="0" smtClean="0">
                <a:solidFill>
                  <a:srgbClr val="000000"/>
                </a:solidFill>
              </a:rPr>
              <a:t>ublji </a:t>
            </a:r>
            <a:r>
              <a:rPr lang="it-IT" sz="2800" dirty="0">
                <a:solidFill>
                  <a:srgbClr val="000000"/>
                </a:solidFill>
              </a:rPr>
              <a:t>i stariji sukob oca i </a:t>
            </a:r>
            <a:r>
              <a:rPr lang="it-IT" sz="2800" dirty="0" smtClean="0">
                <a:solidFill>
                  <a:srgbClr val="000000"/>
                </a:solidFill>
              </a:rPr>
              <a:t>sina</a:t>
            </a:r>
            <a:endParaRPr lang="hr-HR" sz="2800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D1282E"/>
              </a:buClr>
              <a:buNone/>
            </a:pPr>
            <a:endParaRPr lang="hr-HR" sz="2800" dirty="0">
              <a:solidFill>
                <a:srgbClr val="000000"/>
              </a:solidFill>
            </a:endParaRPr>
          </a:p>
          <a:p>
            <a:endParaRPr lang="hr-HR" sz="2000" dirty="0" smtClean="0">
              <a:latin typeface="+mj-lt"/>
            </a:endParaRPr>
          </a:p>
          <a:p>
            <a:endParaRPr lang="hr-HR" sz="2000" dirty="0">
              <a:latin typeface="+mj-lt"/>
            </a:endParaRPr>
          </a:p>
          <a:p>
            <a:endParaRPr lang="hr-HR" sz="2000" dirty="0" smtClean="0">
              <a:latin typeface="+mj-lt"/>
            </a:endParaRPr>
          </a:p>
          <a:p>
            <a:endParaRPr lang="hr-HR" sz="2000" dirty="0">
              <a:latin typeface="+mj-lt"/>
            </a:endParaRPr>
          </a:p>
          <a:p>
            <a:endParaRPr lang="hr-HR" sz="2000" dirty="0" smtClean="0">
              <a:latin typeface="+mj-lt"/>
            </a:endParaRPr>
          </a:p>
          <a:p>
            <a:pPr marL="0" indent="0">
              <a:buNone/>
            </a:pPr>
            <a:endParaRPr lang="hr-HR" sz="2000" dirty="0">
              <a:latin typeface="+mj-lt"/>
            </a:endParaRPr>
          </a:p>
          <a:p>
            <a:endParaRPr lang="hr-HR" sz="2000" dirty="0" smtClean="0">
              <a:latin typeface="+mj-lt"/>
            </a:endParaRPr>
          </a:p>
          <a:p>
            <a:endParaRPr lang="hr-HR" sz="2000" dirty="0">
              <a:latin typeface="+mj-lt"/>
            </a:endParaRPr>
          </a:p>
          <a:p>
            <a:endParaRPr lang="hr-H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2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„Mutno je sve to u nama, draga moja, dobra Beatrice, nevjerojatno mutno...”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867400" cy="5638800"/>
          </a:xfrm>
        </p:spPr>
        <p:txBody>
          <a:bodyPr>
            <a:noAutofit/>
          </a:bodyPr>
          <a:lstStyle/>
          <a:p>
            <a:pPr marL="0" lvl="0" indent="0">
              <a:buClr>
                <a:srgbClr val="D1282E"/>
              </a:buClr>
              <a:buNone/>
            </a:pPr>
            <a:r>
              <a:rPr lang="hr-HR" sz="2400" dirty="0">
                <a:solidFill>
                  <a:srgbClr val="000000"/>
                </a:solidFill>
              </a:rPr>
              <a:t>P</a:t>
            </a:r>
            <a:r>
              <a:rPr lang="it-IT" sz="2400" dirty="0" smtClean="0">
                <a:solidFill>
                  <a:srgbClr val="000000"/>
                </a:solidFill>
              </a:rPr>
              <a:t>roblem </a:t>
            </a:r>
            <a:r>
              <a:rPr lang="it-IT" sz="2400" b="1" dirty="0">
                <a:solidFill>
                  <a:srgbClr val="000000"/>
                </a:solidFill>
              </a:rPr>
              <a:t>odnosa</a:t>
            </a:r>
            <a:r>
              <a:rPr lang="it-IT" sz="2400" dirty="0">
                <a:solidFill>
                  <a:srgbClr val="000000"/>
                </a:solidFill>
              </a:rPr>
              <a:t> u obitelji</a:t>
            </a:r>
            <a:endParaRPr lang="hr-HR" sz="24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r>
              <a:rPr lang="hr-HR" sz="2400" b="1" dirty="0">
                <a:solidFill>
                  <a:srgbClr val="000000"/>
                </a:solidFill>
              </a:rPr>
              <a:t>otac (</a:t>
            </a:r>
            <a:r>
              <a:rPr lang="hr-HR" sz="2400" b="1" dirty="0" smtClean="0">
                <a:solidFill>
                  <a:srgbClr val="000000"/>
                </a:solidFill>
              </a:rPr>
              <a:t>Ignjat)  	sin </a:t>
            </a:r>
            <a:r>
              <a:rPr lang="hr-HR" sz="2400" b="1" dirty="0">
                <a:solidFill>
                  <a:srgbClr val="000000"/>
                </a:solidFill>
              </a:rPr>
              <a:t>(Leonne)</a:t>
            </a:r>
          </a:p>
          <a:p>
            <a:pPr lvl="0">
              <a:buClr>
                <a:srgbClr val="D1282E"/>
              </a:buClr>
            </a:pPr>
            <a:r>
              <a:rPr lang="hr-HR" sz="2400" b="1" dirty="0">
                <a:solidFill>
                  <a:srgbClr val="000000"/>
                </a:solidFill>
              </a:rPr>
              <a:t>b</a:t>
            </a:r>
            <a:r>
              <a:rPr lang="hr-HR" sz="2400" b="1" dirty="0" smtClean="0">
                <a:solidFill>
                  <a:srgbClr val="000000"/>
                </a:solidFill>
              </a:rPr>
              <a:t>ankar</a:t>
            </a:r>
            <a:r>
              <a:rPr lang="hr-HR" sz="2400" dirty="0">
                <a:solidFill>
                  <a:srgbClr val="000000"/>
                </a:solidFill>
              </a:rPr>
              <a:t>	</a:t>
            </a:r>
            <a:r>
              <a:rPr lang="hr-HR" sz="2400" dirty="0" smtClean="0">
                <a:solidFill>
                  <a:srgbClr val="000000"/>
                </a:solidFill>
              </a:rPr>
              <a:t>			</a:t>
            </a:r>
            <a:r>
              <a:rPr lang="hr-HR" sz="2400" b="1" dirty="0" smtClean="0">
                <a:solidFill>
                  <a:srgbClr val="000000"/>
                </a:solidFill>
              </a:rPr>
              <a:t>umjetnik</a:t>
            </a:r>
            <a:endParaRPr lang="hr-HR" sz="24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r>
              <a:rPr lang="hr-HR" sz="2400" b="1" dirty="0" smtClean="0">
                <a:solidFill>
                  <a:srgbClr val="000000"/>
                </a:solidFill>
              </a:rPr>
              <a:t>glembajevska</a:t>
            </a:r>
            <a:r>
              <a:rPr lang="hr-HR" sz="2400" dirty="0">
                <a:solidFill>
                  <a:srgbClr val="000000"/>
                </a:solidFill>
              </a:rPr>
              <a:t>	</a:t>
            </a:r>
            <a:r>
              <a:rPr lang="hr-HR" sz="2400" dirty="0" smtClean="0">
                <a:solidFill>
                  <a:srgbClr val="000000"/>
                </a:solidFill>
              </a:rPr>
              <a:t>	</a:t>
            </a:r>
            <a:r>
              <a:rPr lang="hr-HR" sz="2400" b="1" dirty="0" smtClean="0">
                <a:solidFill>
                  <a:srgbClr val="000000"/>
                </a:solidFill>
              </a:rPr>
              <a:t>venecijanska</a:t>
            </a:r>
            <a:endParaRPr lang="hr-HR" sz="2400" b="1" dirty="0">
              <a:solidFill>
                <a:srgbClr val="000000"/>
              </a:solidFill>
            </a:endParaRPr>
          </a:p>
          <a:p>
            <a:pPr marL="0" lvl="0" indent="0">
              <a:buClr>
                <a:srgbClr val="D1282E"/>
              </a:buClr>
              <a:buNone/>
            </a:pPr>
            <a:r>
              <a:rPr lang="hr-HR" sz="2400" dirty="0">
                <a:solidFill>
                  <a:srgbClr val="FFFFFF"/>
                </a:solidFill>
              </a:rPr>
              <a:t>   </a:t>
            </a:r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hr-HR" sz="2400" dirty="0" smtClean="0">
                <a:solidFill>
                  <a:srgbClr val="000000"/>
                </a:solidFill>
              </a:rPr>
              <a:t>						</a:t>
            </a:r>
            <a:r>
              <a:rPr lang="hr-HR" sz="2400" b="1" dirty="0" smtClean="0">
                <a:solidFill>
                  <a:srgbClr val="000000"/>
                </a:solidFill>
              </a:rPr>
              <a:t>krv</a:t>
            </a:r>
            <a:endParaRPr lang="hr-HR" sz="2400" b="1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r>
              <a:rPr lang="hr-HR" sz="2400" b="1" dirty="0">
                <a:solidFill>
                  <a:srgbClr val="000000"/>
                </a:solidFill>
              </a:rPr>
              <a:t>t</a:t>
            </a:r>
            <a:r>
              <a:rPr lang="hr-HR" sz="2400" b="1" dirty="0" smtClean="0">
                <a:solidFill>
                  <a:srgbClr val="000000"/>
                </a:solidFill>
              </a:rPr>
              <a:t>jelesno</a:t>
            </a:r>
            <a:r>
              <a:rPr lang="hr-HR" sz="2400" dirty="0" smtClean="0">
                <a:solidFill>
                  <a:srgbClr val="000000"/>
                </a:solidFill>
              </a:rPr>
              <a:t>				 </a:t>
            </a:r>
            <a:r>
              <a:rPr lang="hr-HR" sz="2400" b="1" dirty="0" smtClean="0">
                <a:solidFill>
                  <a:srgbClr val="000000"/>
                </a:solidFill>
              </a:rPr>
              <a:t>duhovno </a:t>
            </a:r>
            <a:r>
              <a:rPr lang="hr-HR" sz="2400" dirty="0" smtClean="0">
                <a:solidFill>
                  <a:srgbClr val="000000"/>
                </a:solidFill>
              </a:rPr>
              <a:t>                                                  </a:t>
            </a:r>
            <a:endParaRPr lang="hr-HR" sz="24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r>
              <a:rPr lang="hr-HR" sz="2400" b="1" dirty="0">
                <a:solidFill>
                  <a:srgbClr val="000000"/>
                </a:solidFill>
              </a:rPr>
              <a:t>obračun</a:t>
            </a:r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hr-HR" sz="2400" b="1" dirty="0">
                <a:solidFill>
                  <a:srgbClr val="000000"/>
                </a:solidFill>
              </a:rPr>
              <a:t>Ignjata i</a:t>
            </a:r>
            <a:r>
              <a:rPr lang="hr-HR" sz="2400" b="1" dirty="0">
                <a:solidFill>
                  <a:srgbClr val="FFFFFF"/>
                </a:solidFill>
              </a:rPr>
              <a:t> </a:t>
            </a:r>
            <a:r>
              <a:rPr lang="hr-HR" sz="2400" b="1" dirty="0">
                <a:solidFill>
                  <a:srgbClr val="000000"/>
                </a:solidFill>
              </a:rPr>
              <a:t>Leo</a:t>
            </a:r>
            <a:r>
              <a:rPr lang="hr-HR" sz="2400" b="1" dirty="0"/>
              <a:t>nna</a:t>
            </a:r>
          </a:p>
          <a:p>
            <a:pPr lvl="0">
              <a:buClr>
                <a:srgbClr val="D1282E"/>
              </a:buClr>
            </a:pPr>
            <a:r>
              <a:rPr lang="hr-HR" sz="2400" b="1" dirty="0">
                <a:solidFill>
                  <a:srgbClr val="000000"/>
                </a:solidFill>
              </a:rPr>
              <a:t>Ignjat </a:t>
            </a:r>
            <a:r>
              <a:rPr lang="hr-HR" sz="2400" dirty="0">
                <a:solidFill>
                  <a:srgbClr val="000000"/>
                </a:solidFill>
              </a:rPr>
              <a:t>umire</a:t>
            </a:r>
            <a:r>
              <a:rPr lang="hr-HR" sz="2400" b="1" dirty="0">
                <a:solidFill>
                  <a:srgbClr val="000000"/>
                </a:solidFill>
              </a:rPr>
              <a:t> </a:t>
            </a:r>
            <a:r>
              <a:rPr lang="hr-HR" sz="2400" dirty="0">
                <a:solidFill>
                  <a:srgbClr val="000000"/>
                </a:solidFill>
              </a:rPr>
              <a:t>od</a:t>
            </a:r>
            <a:r>
              <a:rPr lang="hr-HR" sz="2400" b="1" dirty="0">
                <a:solidFill>
                  <a:srgbClr val="FFFFFF"/>
                </a:solidFill>
              </a:rPr>
              <a:t> </a:t>
            </a:r>
            <a:r>
              <a:rPr lang="hr-HR" sz="2400" b="1" dirty="0">
                <a:solidFill>
                  <a:srgbClr val="000000"/>
                </a:solidFill>
              </a:rPr>
              <a:t>srčano</a:t>
            </a:r>
            <a:r>
              <a:rPr lang="hr-HR" sz="2400" b="1" dirty="0"/>
              <a:t>g</a:t>
            </a:r>
            <a:r>
              <a:rPr lang="hr-HR" sz="2400" b="1" dirty="0">
                <a:solidFill>
                  <a:srgbClr val="FFFFFF"/>
                </a:solidFill>
              </a:rPr>
              <a:t> </a:t>
            </a:r>
            <a:r>
              <a:rPr lang="hr-HR" sz="2400" dirty="0">
                <a:solidFill>
                  <a:srgbClr val="000000"/>
                </a:solidFill>
              </a:rPr>
              <a:t>napada</a:t>
            </a:r>
          </a:p>
          <a:p>
            <a:pPr lvl="0">
              <a:buClr>
                <a:srgbClr val="D1282E"/>
              </a:buClr>
            </a:pPr>
            <a:r>
              <a:rPr lang="hr-HR" sz="2400" b="1" dirty="0">
                <a:solidFill>
                  <a:srgbClr val="000000"/>
                </a:solidFill>
              </a:rPr>
              <a:t>Leone</a:t>
            </a:r>
            <a:r>
              <a:rPr lang="hr-HR" sz="2400" dirty="0">
                <a:solidFill>
                  <a:srgbClr val="000000"/>
                </a:solidFill>
              </a:rPr>
              <a:t> pred jutro </a:t>
            </a:r>
            <a:r>
              <a:rPr lang="hr-HR" sz="2400" b="1" dirty="0">
                <a:solidFill>
                  <a:srgbClr val="000000"/>
                </a:solidFill>
              </a:rPr>
              <a:t>ubija</a:t>
            </a:r>
            <a:r>
              <a:rPr lang="hr-HR" sz="2400" dirty="0">
                <a:solidFill>
                  <a:srgbClr val="000000"/>
                </a:solidFill>
              </a:rPr>
              <a:t> svoju </a:t>
            </a:r>
            <a:r>
              <a:rPr lang="hr-HR" sz="2400" b="1" dirty="0">
                <a:solidFill>
                  <a:srgbClr val="000000"/>
                </a:solidFill>
              </a:rPr>
              <a:t>maćehu</a:t>
            </a:r>
            <a:r>
              <a:rPr lang="hr-HR" sz="2400" dirty="0">
                <a:solidFill>
                  <a:srgbClr val="000000"/>
                </a:solidFill>
              </a:rPr>
              <a:t>, (i </a:t>
            </a:r>
            <a:r>
              <a:rPr lang="hr-HR" sz="2400" b="1" dirty="0">
                <a:solidFill>
                  <a:srgbClr val="000000"/>
                </a:solidFill>
              </a:rPr>
              <a:t>bivšu ljubavnicu</a:t>
            </a:r>
            <a:r>
              <a:rPr lang="hr-HR" sz="2400" dirty="0">
                <a:solidFill>
                  <a:srgbClr val="000000"/>
                </a:solidFill>
              </a:rPr>
              <a:t>), barunicu Castelly </a:t>
            </a:r>
            <a:r>
              <a:rPr lang="hr-HR" sz="2000" dirty="0">
                <a:solidFill>
                  <a:srgbClr val="000000"/>
                </a:solidFill>
              </a:rPr>
              <a:t>                                                              </a:t>
            </a:r>
          </a:p>
          <a:p>
            <a:endParaRPr lang="hr-HR" sz="2300" dirty="0" smtClean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19050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0" y="2438400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31267" y="29718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3962400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60019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hr-HR" sz="2800" dirty="0">
                <a:solidFill>
                  <a:srgbClr val="FFFFFF"/>
                </a:solidFill>
              </a:rPr>
              <a:t>1. čin – Fabriczy  govori Bárbóczy legendu: </a:t>
            </a:r>
            <a:r>
              <a:rPr lang="hr-HR" sz="2800" b="1" dirty="0">
                <a:solidFill>
                  <a:srgbClr val="FFFFFF"/>
                </a:solidFill>
              </a:rPr>
              <a:t>''Glembajevi su ubojice i varalice i svi su Glembajevi prokleti.''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0" y="1600200"/>
            <a:ext cx="3810000" cy="5410200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rgbClr val="D1282E"/>
              </a:buClr>
            </a:pPr>
            <a:endParaRPr lang="hr-HR" sz="3100" dirty="0" smtClean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r>
              <a:rPr lang="hr-HR" sz="3400" dirty="0" smtClean="0">
                <a:solidFill>
                  <a:srgbClr val="000000"/>
                </a:solidFill>
              </a:rPr>
              <a:t>Ignjat </a:t>
            </a:r>
            <a:r>
              <a:rPr lang="hr-HR" sz="3400" dirty="0">
                <a:solidFill>
                  <a:srgbClr val="000000"/>
                </a:solidFill>
              </a:rPr>
              <a:t>je varalica </a:t>
            </a:r>
          </a:p>
          <a:p>
            <a:pPr lvl="0">
              <a:buClr>
                <a:srgbClr val="D1282E"/>
              </a:buClr>
            </a:pPr>
            <a:r>
              <a:rPr lang="hr-HR" sz="3400" dirty="0">
                <a:solidFill>
                  <a:srgbClr val="000000"/>
                </a:solidFill>
              </a:rPr>
              <a:t>Leone je ubojica</a:t>
            </a:r>
          </a:p>
          <a:p>
            <a:pPr lvl="0">
              <a:buClr>
                <a:srgbClr val="D1282E"/>
              </a:buClr>
            </a:pPr>
            <a:r>
              <a:rPr lang="hr-HR" sz="3400" dirty="0">
                <a:solidFill>
                  <a:srgbClr val="000000"/>
                </a:solidFill>
              </a:rPr>
              <a:t>Oliver je razbojnik</a:t>
            </a:r>
          </a:p>
          <a:p>
            <a:pPr lvl="0">
              <a:buClr>
                <a:srgbClr val="D1282E"/>
              </a:buClr>
            </a:pPr>
            <a:r>
              <a:rPr lang="hr-HR" sz="3400" dirty="0">
                <a:solidFill>
                  <a:srgbClr val="000000"/>
                </a:solidFill>
              </a:rPr>
              <a:t>barunica je </a:t>
            </a:r>
            <a:r>
              <a:rPr lang="hr-HR" sz="3400" dirty="0" smtClean="0">
                <a:solidFill>
                  <a:srgbClr val="000000"/>
                </a:solidFill>
              </a:rPr>
              <a:t>bludnica</a:t>
            </a:r>
          </a:p>
          <a:p>
            <a:pPr lvl="0">
              <a:buClr>
                <a:srgbClr val="D1282E"/>
              </a:buClr>
            </a:pPr>
            <a:endParaRPr lang="hr-HR" sz="31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3100" dirty="0" smtClean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31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3100" dirty="0" smtClean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31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3100" dirty="0" smtClean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31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3100" dirty="0">
              <a:solidFill>
                <a:srgbClr val="000000"/>
              </a:solidFill>
            </a:endParaRP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1600200"/>
            <a:ext cx="5943600" cy="525779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Clr>
                <a:srgbClr val="D1282E"/>
              </a:buClr>
              <a:buNone/>
            </a:pPr>
            <a:endParaRPr lang="hr-HR" sz="2200" b="1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D1282E"/>
              </a:buClr>
              <a:buNone/>
            </a:pPr>
            <a:r>
              <a:rPr lang="hr-HR" sz="3100" b="1" dirty="0" smtClean="0">
                <a:solidFill>
                  <a:srgbClr val="000000"/>
                </a:solidFill>
              </a:rPr>
              <a:t>Dvojnosti </a:t>
            </a:r>
            <a:r>
              <a:rPr lang="hr-HR" sz="3100" b="1" dirty="0">
                <a:solidFill>
                  <a:srgbClr val="000000"/>
                </a:solidFill>
              </a:rPr>
              <a:t>u životu Glembajevih</a:t>
            </a:r>
          </a:p>
          <a:p>
            <a:pPr lvl="0">
              <a:buClr>
                <a:srgbClr val="D1282E"/>
              </a:buClr>
            </a:pPr>
            <a:r>
              <a:rPr lang="it-IT" sz="3100" dirty="0">
                <a:solidFill>
                  <a:srgbClr val="000000"/>
                </a:solidFill>
              </a:rPr>
              <a:t>privid (iluzij</a:t>
            </a:r>
            <a:r>
              <a:rPr lang="hr-HR" sz="3100" dirty="0">
                <a:solidFill>
                  <a:srgbClr val="000000"/>
                </a:solidFill>
              </a:rPr>
              <a:t>a</a:t>
            </a:r>
            <a:r>
              <a:rPr lang="it-IT" sz="3100" dirty="0">
                <a:solidFill>
                  <a:srgbClr val="000000"/>
                </a:solidFill>
              </a:rPr>
              <a:t>)</a:t>
            </a:r>
            <a:r>
              <a:rPr lang="hr-HR" sz="3100" dirty="0">
                <a:solidFill>
                  <a:srgbClr val="000000"/>
                </a:solidFill>
              </a:rPr>
              <a:t> i </a:t>
            </a:r>
            <a:r>
              <a:rPr lang="it-IT" sz="3100" dirty="0">
                <a:solidFill>
                  <a:srgbClr val="000000"/>
                </a:solidFill>
              </a:rPr>
              <a:t>stvarnost (istin</a:t>
            </a:r>
            <a:r>
              <a:rPr lang="hr-HR" sz="3100" dirty="0">
                <a:solidFill>
                  <a:srgbClr val="000000"/>
                </a:solidFill>
              </a:rPr>
              <a:t>a</a:t>
            </a:r>
            <a:r>
              <a:rPr lang="it-IT" sz="3100" dirty="0">
                <a:solidFill>
                  <a:srgbClr val="000000"/>
                </a:solidFill>
              </a:rPr>
              <a:t>)</a:t>
            </a:r>
            <a:endParaRPr lang="hr-HR" sz="31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r>
              <a:rPr lang="hr-HR" sz="3100" dirty="0">
                <a:solidFill>
                  <a:srgbClr val="000000"/>
                </a:solidFill>
              </a:rPr>
              <a:t>bogatstvo i lažljivci</a:t>
            </a:r>
          </a:p>
          <a:p>
            <a:pPr lvl="0">
              <a:buClr>
                <a:srgbClr val="D1282E"/>
              </a:buClr>
            </a:pPr>
            <a:r>
              <a:rPr lang="hr-HR" sz="3100" dirty="0">
                <a:solidFill>
                  <a:srgbClr val="000000"/>
                </a:solidFill>
              </a:rPr>
              <a:t>ljepota i kradljivci</a:t>
            </a:r>
          </a:p>
          <a:p>
            <a:pPr lvl="0">
              <a:buClr>
                <a:srgbClr val="D1282E"/>
              </a:buClr>
            </a:pPr>
            <a:r>
              <a:rPr lang="hr-HR" sz="3100" dirty="0">
                <a:solidFill>
                  <a:srgbClr val="000000"/>
                </a:solidFill>
              </a:rPr>
              <a:t>moć i ubojice</a:t>
            </a:r>
          </a:p>
          <a:p>
            <a:pPr lvl="0">
              <a:buClr>
                <a:srgbClr val="D1282E"/>
              </a:buClr>
            </a:pPr>
            <a:r>
              <a:rPr lang="hr-HR" sz="3100" dirty="0">
                <a:solidFill>
                  <a:srgbClr val="000000"/>
                </a:solidFill>
              </a:rPr>
              <a:t>sreća</a:t>
            </a:r>
          </a:p>
          <a:p>
            <a:pPr marL="0" lvl="0" indent="0">
              <a:buClr>
                <a:srgbClr val="D1282E"/>
              </a:buClr>
              <a:buNone/>
            </a:pPr>
            <a:r>
              <a:rPr lang="hr-HR" sz="3100" b="1" dirty="0">
                <a:solidFill>
                  <a:srgbClr val="000000"/>
                </a:solidFill>
              </a:rPr>
              <a:t>Rješenja svim glembajevskim krizama su</a:t>
            </a:r>
          </a:p>
          <a:p>
            <a:pPr lvl="0">
              <a:buClr>
                <a:srgbClr val="D1282E"/>
              </a:buClr>
            </a:pPr>
            <a:r>
              <a:rPr lang="hr-HR" sz="3100" dirty="0">
                <a:solidFill>
                  <a:srgbClr val="000000"/>
                </a:solidFill>
              </a:rPr>
              <a:t>rasipništvo</a:t>
            </a:r>
          </a:p>
          <a:p>
            <a:pPr lvl="0">
              <a:buClr>
                <a:srgbClr val="D1282E"/>
              </a:buClr>
            </a:pPr>
            <a:r>
              <a:rPr lang="hr-HR" sz="3100" dirty="0">
                <a:solidFill>
                  <a:srgbClr val="000000"/>
                </a:solidFill>
              </a:rPr>
              <a:t>ludilo</a:t>
            </a:r>
          </a:p>
          <a:p>
            <a:pPr lvl="0">
              <a:buClr>
                <a:srgbClr val="D1282E"/>
              </a:buClr>
            </a:pPr>
            <a:r>
              <a:rPr lang="hr-HR" sz="3100" dirty="0">
                <a:solidFill>
                  <a:srgbClr val="000000"/>
                </a:solidFill>
              </a:rPr>
              <a:t>ubojstva</a:t>
            </a:r>
          </a:p>
          <a:p>
            <a:pPr lvl="0">
              <a:buClr>
                <a:srgbClr val="D1282E"/>
              </a:buClr>
            </a:pPr>
            <a:r>
              <a:rPr lang="hr-HR" sz="3100" dirty="0">
                <a:solidFill>
                  <a:srgbClr val="000000"/>
                </a:solidFill>
              </a:rPr>
              <a:t>samoubojstva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97" y="4038600"/>
            <a:ext cx="37369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19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Leonova podvojenost između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8201"/>
            <a:ext cx="4495800" cy="8381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r>
              <a:rPr lang="hr-HR" dirty="0" smtClean="0"/>
              <a:t>časne sestre, dominikanke Angelike	              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76400"/>
            <a:ext cx="4480719" cy="5181599"/>
          </a:xfrm>
        </p:spPr>
        <p:txBody>
          <a:bodyPr/>
          <a:lstStyle/>
          <a:p>
            <a:pPr marL="0" indent="0" algn="ctr">
              <a:buNone/>
            </a:pPr>
            <a:endParaRPr lang="hr-HR" sz="2200" dirty="0" smtClean="0"/>
          </a:p>
          <a:p>
            <a:pPr marL="0" indent="0" algn="ctr">
              <a:buNone/>
            </a:pPr>
            <a:r>
              <a:rPr lang="hr-HR" sz="2200" dirty="0" smtClean="0"/>
              <a:t>DUHOVNO</a:t>
            </a:r>
          </a:p>
          <a:p>
            <a:r>
              <a:rPr lang="hr-HR" sz="2200" dirty="0" smtClean="0"/>
              <a:t>mirnoća </a:t>
            </a:r>
          </a:p>
          <a:p>
            <a:r>
              <a:rPr lang="hr-HR" sz="2200" dirty="0"/>
              <a:t>l</a:t>
            </a:r>
            <a:r>
              <a:rPr lang="hr-HR" sz="2200" dirty="0" smtClean="0"/>
              <a:t>jepota</a:t>
            </a:r>
          </a:p>
          <a:p>
            <a:r>
              <a:rPr lang="hr-HR" sz="2200" dirty="0"/>
              <a:t>r</a:t>
            </a:r>
            <a:r>
              <a:rPr lang="hr-HR" sz="2200" dirty="0" smtClean="0"/>
              <a:t>azum</a:t>
            </a:r>
          </a:p>
          <a:p>
            <a:r>
              <a:rPr lang="hr-HR" sz="2200" dirty="0"/>
              <a:t>m</a:t>
            </a:r>
            <a:r>
              <a:rPr lang="hr-HR" sz="2200" dirty="0" smtClean="0"/>
              <a:t>oralnost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1"/>
            <a:ext cx="4495800" cy="8381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    barunice Castelly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1676400"/>
            <a:ext cx="4876800" cy="5181599"/>
          </a:xfrm>
        </p:spPr>
        <p:txBody>
          <a:bodyPr/>
          <a:lstStyle/>
          <a:p>
            <a:pPr marL="0" indent="0" algn="ctr">
              <a:buNone/>
            </a:pPr>
            <a:endParaRPr lang="hr-HR" sz="2200" dirty="0" smtClean="0"/>
          </a:p>
          <a:p>
            <a:pPr marL="0" indent="0" algn="ctr">
              <a:buNone/>
            </a:pPr>
            <a:r>
              <a:rPr lang="hr-HR" sz="2200" dirty="0" smtClean="0"/>
              <a:t>TJELESNO</a:t>
            </a:r>
          </a:p>
          <a:p>
            <a:r>
              <a:rPr lang="hr-HR" sz="2200" dirty="0" smtClean="0"/>
              <a:t>nemir</a:t>
            </a:r>
          </a:p>
          <a:p>
            <a:r>
              <a:rPr lang="hr-HR" sz="2200" dirty="0" smtClean="0"/>
              <a:t>tjelesna ljepota</a:t>
            </a:r>
          </a:p>
          <a:p>
            <a:r>
              <a:rPr lang="hr-HR" sz="2200" dirty="0"/>
              <a:t>p</a:t>
            </a:r>
            <a:r>
              <a:rPr lang="hr-HR" sz="2200" dirty="0" smtClean="0"/>
              <a:t>utenost – nagonsko</a:t>
            </a:r>
          </a:p>
          <a:p>
            <a:r>
              <a:rPr lang="hr-HR" sz="2200" dirty="0"/>
              <a:t>n</a:t>
            </a:r>
            <a:r>
              <a:rPr lang="hr-HR" sz="2200" dirty="0" smtClean="0"/>
              <a:t>emoral</a:t>
            </a:r>
          </a:p>
          <a:p>
            <a:r>
              <a:rPr lang="hr-HR" sz="2200" dirty="0"/>
              <a:t>m</a:t>
            </a:r>
            <a:r>
              <a:rPr lang="hr-HR" sz="2200" dirty="0" smtClean="0"/>
              <a:t>utno podrijetlo (prostitucija)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962400" cy="28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799"/>
            <a:ext cx="3048000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uiExpand="1" build="p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 smtClean="0"/>
              <a:t>Borba protiv vlastitog biološkog naslijeđa – protiv glembajevske krvi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7911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r-HR" sz="2200" dirty="0" smtClean="0"/>
              <a:t>„Od prvog dana kada sam počeo misliti, ne radim drugo nego se borim protiv Glembaja u samom sebi.”</a:t>
            </a:r>
          </a:p>
          <a:p>
            <a:r>
              <a:rPr lang="vi-VN" sz="2200" dirty="0"/>
              <a:t>to će </a:t>
            </a:r>
            <a:r>
              <a:rPr lang="vi-VN" sz="2200" dirty="0" smtClean="0"/>
              <a:t>nasl</a:t>
            </a:r>
            <a:r>
              <a:rPr lang="hr-HR" sz="2200" dirty="0" smtClean="0"/>
              <a:t>i</a:t>
            </a:r>
            <a:r>
              <a:rPr lang="vi-VN" sz="2200" dirty="0" smtClean="0"/>
              <a:t>jeđe </a:t>
            </a:r>
            <a:r>
              <a:rPr lang="vi-VN" sz="2200" dirty="0"/>
              <a:t>na kraju u Leonu pobijediti iako negira svoje glembajevsko </a:t>
            </a:r>
            <a:r>
              <a:rPr lang="vi-VN" sz="2200" dirty="0" smtClean="0"/>
              <a:t>podrijetlo</a:t>
            </a:r>
            <a:endParaRPr lang="hr-HR" sz="2200" dirty="0" smtClean="0"/>
          </a:p>
          <a:p>
            <a:r>
              <a:rPr lang="hr-HR" sz="2200" dirty="0"/>
              <a:t>n</a:t>
            </a:r>
            <a:r>
              <a:rPr lang="hr-HR" sz="2200" dirty="0" smtClean="0"/>
              <a:t>eće moći savladati svoj bijes i osjećaje i ubit će maćehu</a:t>
            </a:r>
          </a:p>
          <a:p>
            <a:r>
              <a:rPr lang="hr-HR" sz="2200" dirty="0"/>
              <a:t>č</a:t>
            </a:r>
            <a:r>
              <a:rPr lang="hr-HR" sz="2200" dirty="0" smtClean="0"/>
              <a:t>ovjekovo naslijeđe je nedokučivo, nespoznatljivo i nepodložno kontroli razuma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4343399" cy="5791200"/>
          </a:xfrm>
        </p:spPr>
        <p:txBody>
          <a:bodyPr>
            <a:normAutofit/>
          </a:bodyPr>
          <a:lstStyle/>
          <a:p>
            <a:endParaRPr lang="hr-HR" sz="2200" dirty="0" smtClean="0"/>
          </a:p>
          <a:p>
            <a:endParaRPr lang="hr-HR" sz="2200" dirty="0"/>
          </a:p>
          <a:p>
            <a:endParaRPr lang="hr-HR" sz="2200" dirty="0" smtClean="0"/>
          </a:p>
          <a:p>
            <a:endParaRPr lang="hr-HR" sz="2200" dirty="0"/>
          </a:p>
          <a:p>
            <a:endParaRPr lang="hr-HR" sz="2200" dirty="0" smtClean="0"/>
          </a:p>
          <a:p>
            <a:endParaRPr lang="hr-HR" sz="2200" dirty="0"/>
          </a:p>
          <a:p>
            <a:r>
              <a:rPr lang="hr-HR" sz="2200" dirty="0" smtClean="0"/>
              <a:t>dva su stabla ljudske spoznaje: čulnost i razum</a:t>
            </a:r>
          </a:p>
          <a:p>
            <a:r>
              <a:rPr lang="hr-HR" sz="2200" dirty="0"/>
              <a:t>č</a:t>
            </a:r>
            <a:r>
              <a:rPr lang="hr-HR" sz="2200" dirty="0" smtClean="0"/>
              <a:t>ulnošću primamo stvari</a:t>
            </a:r>
          </a:p>
          <a:p>
            <a:r>
              <a:rPr lang="hr-HR" sz="2200" dirty="0"/>
              <a:t>r</a:t>
            </a:r>
            <a:r>
              <a:rPr lang="hr-HR" sz="2200" dirty="0" smtClean="0"/>
              <a:t>azumom zamišljamo</a:t>
            </a:r>
            <a:endParaRPr lang="hr-H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4114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1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3716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hr-HR" sz="4800" dirty="0" smtClean="0">
                <a:solidFill>
                  <a:schemeClr val="bg1"/>
                </a:solidFill>
              </a:rPr>
              <a:t>Leonova slika oca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686799" cy="50292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hr-HR" sz="3200" dirty="0" smtClean="0"/>
          </a:p>
          <a:p>
            <a:r>
              <a:rPr lang="hr-HR" sz="3200" dirty="0" smtClean="0"/>
              <a:t>u </a:t>
            </a:r>
            <a:r>
              <a:rPr lang="hr-HR" sz="3200" dirty="0"/>
              <a:t>trećem činu Leone crta očevu posmrtnu masku i svi prisutni Fabriczy, Altman, Puba smatraju skicu vrlo </a:t>
            </a:r>
            <a:r>
              <a:rPr lang="hr-HR" sz="3200" dirty="0" smtClean="0"/>
              <a:t>uspješnom</a:t>
            </a:r>
          </a:p>
          <a:p>
            <a:r>
              <a:rPr lang="hr-HR" sz="3200" dirty="0" smtClean="0"/>
              <a:t>Leone </a:t>
            </a:r>
            <a:r>
              <a:rPr lang="hr-HR" sz="3200" dirty="0"/>
              <a:t>je podere smatrajući da nije uspio pokazati očevu donju čeljust koja je za njega materijalizacija </a:t>
            </a:r>
            <a:r>
              <a:rPr lang="hr-HR" sz="3200" dirty="0" smtClean="0"/>
              <a:t>glembajevštine</a:t>
            </a:r>
            <a:endParaRPr lang="hr-HR" sz="3200" dirty="0"/>
          </a:p>
          <a:p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9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117178" cy="1828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4800" b="1" dirty="0" smtClean="0">
                <a:solidFill>
                  <a:schemeClr val="bg1"/>
                </a:solidFill>
              </a:rPr>
              <a:t/>
            </a:r>
            <a:br>
              <a:rPr lang="hr-HR" sz="4800" b="1" dirty="0" smtClean="0">
                <a:solidFill>
                  <a:schemeClr val="bg1"/>
                </a:solidFill>
              </a:rPr>
            </a:br>
            <a:r>
              <a:rPr lang="hr-HR" sz="4800" b="1" dirty="0">
                <a:solidFill>
                  <a:schemeClr val="bg1"/>
                </a:solidFill>
              </a:rPr>
              <a:t/>
            </a:r>
            <a:br>
              <a:rPr lang="hr-HR" sz="4800" b="1" dirty="0">
                <a:solidFill>
                  <a:schemeClr val="bg1"/>
                </a:solidFill>
              </a:rPr>
            </a:br>
            <a:r>
              <a:rPr lang="hr-HR" sz="4800" b="1" dirty="0" smtClean="0">
                <a:solidFill>
                  <a:schemeClr val="bg1"/>
                </a:solidFill>
              </a:rPr>
              <a:t/>
            </a:r>
            <a:br>
              <a:rPr lang="hr-HR" sz="4800" b="1" dirty="0" smtClean="0">
                <a:solidFill>
                  <a:schemeClr val="bg1"/>
                </a:solidFill>
              </a:rPr>
            </a:br>
            <a:r>
              <a:rPr lang="hr-HR" sz="4800" b="1" dirty="0">
                <a:solidFill>
                  <a:schemeClr val="bg1"/>
                </a:solidFill>
              </a:rPr>
              <a:t/>
            </a:r>
            <a:br>
              <a:rPr lang="hr-HR" sz="4800" b="1" dirty="0">
                <a:solidFill>
                  <a:schemeClr val="bg1"/>
                </a:solidFill>
              </a:rPr>
            </a:br>
            <a:r>
              <a:rPr lang="hr-HR" sz="4800" b="1" dirty="0" smtClean="0">
                <a:solidFill>
                  <a:schemeClr val="bg1"/>
                </a:solidFill>
              </a:rPr>
              <a:t>DODATAK</a:t>
            </a:r>
            <a:br>
              <a:rPr lang="hr-HR" sz="4800" b="1" dirty="0" smtClean="0">
                <a:solidFill>
                  <a:schemeClr val="bg1"/>
                </a:solidFill>
              </a:rPr>
            </a:br>
            <a:endParaRPr lang="hr-HR" sz="48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86200"/>
            <a:ext cx="7239000" cy="838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4000" b="1" dirty="0" smtClean="0"/>
              <a:t>Ciklus o Glembajevima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573122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Ciklus o Glembajevima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762000"/>
            <a:ext cx="8991600" cy="60959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2400" dirty="0"/>
              <a:t>s</a:t>
            </a:r>
            <a:r>
              <a:rPr lang="hr-HR" sz="2400" dirty="0" smtClean="0"/>
              <a:t>adrži 11 novelističkih djela i 3 dramska djela</a:t>
            </a:r>
          </a:p>
          <a:p>
            <a:r>
              <a:rPr lang="vi-VN" sz="2400" dirty="0" smtClean="0"/>
              <a:t>slika materijalnog </a:t>
            </a:r>
            <a:r>
              <a:rPr lang="vi-VN" sz="2400" dirty="0"/>
              <a:t>prosperiteta i socijalne agonije patricijskog građanskog staleža u </a:t>
            </a:r>
            <a:r>
              <a:rPr lang="vi-VN" sz="2400" dirty="0" smtClean="0"/>
              <a:t>Hrvatskoj</a:t>
            </a:r>
            <a:endParaRPr lang="hr-HR" sz="2400" dirty="0" smtClean="0"/>
          </a:p>
          <a:p>
            <a:r>
              <a:rPr lang="hr-HR" sz="2400" dirty="0"/>
              <a:t>t</a:t>
            </a:r>
            <a:r>
              <a:rPr lang="vi-VN" sz="2400" dirty="0" smtClean="0"/>
              <a:t>o </a:t>
            </a:r>
            <a:r>
              <a:rPr lang="vi-VN" sz="2400" dirty="0"/>
              <a:t>su moćnici hrvatskog građanskog društva austro-ugarskog </a:t>
            </a:r>
            <a:r>
              <a:rPr lang="vi-VN" sz="2400" dirty="0" smtClean="0"/>
              <a:t>kapitala </a:t>
            </a:r>
            <a:endParaRPr lang="hr-HR" sz="2400" dirty="0" smtClean="0"/>
          </a:p>
          <a:p>
            <a:r>
              <a:rPr lang="vi-VN" sz="2400" dirty="0" smtClean="0"/>
              <a:t>loza </a:t>
            </a:r>
            <a:r>
              <a:rPr lang="vi-VN" sz="2400" dirty="0"/>
              <a:t>Glembajevih koja se iz feudalnih društvenih nizina uzdigla do </a:t>
            </a:r>
            <a:r>
              <a:rPr lang="hr-HR" sz="2400" dirty="0" smtClean="0"/>
              <a:t>„</a:t>
            </a:r>
            <a:r>
              <a:rPr lang="vi-VN" sz="2400" dirty="0" smtClean="0"/>
              <a:t>blagostanja </a:t>
            </a:r>
            <a:r>
              <a:rPr lang="vi-VN" sz="2400" dirty="0"/>
              <a:t>i </a:t>
            </a:r>
            <a:r>
              <a:rPr lang="vi-VN" sz="2400" dirty="0" smtClean="0"/>
              <a:t>moći</a:t>
            </a:r>
            <a:r>
              <a:rPr lang="hr-HR" sz="2400" dirty="0" smtClean="0"/>
              <a:t>”</a:t>
            </a:r>
          </a:p>
          <a:p>
            <a:r>
              <a:rPr lang="hr-HR" sz="2400" dirty="0"/>
              <a:t>p</a:t>
            </a:r>
            <a:r>
              <a:rPr lang="vi-VN" sz="2400" dirty="0" smtClean="0"/>
              <a:t>rati </a:t>
            </a:r>
            <a:r>
              <a:rPr lang="vi-VN" sz="2400" dirty="0"/>
              <a:t>njihov uspon od 18. st. od doba Marije Terezije, kada je prvi Glembaj bio kmet kod grofa Patakija i kada je njegov sin orobio i ubio u križevačkoj šumi štajerskog </a:t>
            </a:r>
            <a:r>
              <a:rPr lang="vi-VN" sz="2400" dirty="0" smtClean="0"/>
              <a:t>zlatara</a:t>
            </a:r>
            <a:endParaRPr lang="hr-HR" sz="2400" dirty="0" smtClean="0"/>
          </a:p>
          <a:p>
            <a:r>
              <a:rPr lang="hr-HR" sz="2400" dirty="0"/>
              <a:t>t</a:t>
            </a:r>
            <a:r>
              <a:rPr lang="vi-VN" sz="2400" dirty="0" smtClean="0"/>
              <a:t>o </a:t>
            </a:r>
            <a:r>
              <a:rPr lang="vi-VN" sz="2400" dirty="0"/>
              <a:t>zlato postaje osnova njihovog materijalnog i društvenog </a:t>
            </a:r>
            <a:r>
              <a:rPr lang="vi-VN" sz="2400" dirty="0" smtClean="0"/>
              <a:t>uspona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7637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39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hr-HR" dirty="0">
                <a:solidFill>
                  <a:srgbClr val="FFFF00"/>
                </a:solidFill>
              </a:rPr>
              <a:t>Ciklus o Glembajevima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601979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hr-HR" sz="2200" dirty="0" smtClean="0"/>
          </a:p>
          <a:p>
            <a:r>
              <a:rPr lang="hr-HR" sz="2200" dirty="0" smtClean="0"/>
              <a:t>o</a:t>
            </a:r>
            <a:r>
              <a:rPr lang="vi-VN" sz="2200" dirty="0" smtClean="0"/>
              <a:t>d </a:t>
            </a:r>
            <a:r>
              <a:rPr lang="vi-VN" sz="2200" dirty="0"/>
              <a:t>tog trenutka pa sve do početka 20. st. u trajanju od 200 godina, Glembajevi će gomilati svoje bogatstvo, hladnokrvno pretvarati ljudsku krv u zlato i postajati ugledni bankari, državni savjetnici i austrijski generali</a:t>
            </a:r>
          </a:p>
          <a:p>
            <a:r>
              <a:rPr lang="vi-VN" sz="2200" dirty="0"/>
              <a:t>zločin je bio zakon i smisao tog napretka i to će postati bit </a:t>
            </a:r>
            <a:r>
              <a:rPr lang="hr-HR" sz="2200" dirty="0" smtClean="0"/>
              <a:t>„</a:t>
            </a:r>
            <a:r>
              <a:rPr lang="vi-VN" sz="2200" dirty="0" smtClean="0"/>
              <a:t>glembajevske krvi</a:t>
            </a:r>
            <a:r>
              <a:rPr lang="hr-HR" sz="2200" dirty="0" smtClean="0"/>
              <a:t>”</a:t>
            </a:r>
            <a:r>
              <a:rPr lang="vi-VN" sz="2200" dirty="0" smtClean="0"/>
              <a:t> </a:t>
            </a:r>
            <a:r>
              <a:rPr lang="vi-VN" sz="2200" dirty="0"/>
              <a:t>– njihov osnovni nagon i urođeni motiv života</a:t>
            </a:r>
          </a:p>
          <a:p>
            <a:r>
              <a:rPr lang="vi-VN" sz="2200" dirty="0"/>
              <a:t>posljednji izdanci ove loze pokazuju vidne znakove degeneracije</a:t>
            </a:r>
          </a:p>
          <a:p>
            <a:r>
              <a:rPr lang="hr-HR" sz="2200" dirty="0" smtClean="0"/>
              <a:t>v</a:t>
            </a:r>
            <a:r>
              <a:rPr lang="vi-VN" sz="2200" dirty="0" smtClean="0"/>
              <a:t>uku </a:t>
            </a:r>
            <a:r>
              <a:rPr lang="vi-VN" sz="2200" dirty="0"/>
              <a:t>se po sanatorijima, međusobno se proždiru ili završavaju samoubojstvima</a:t>
            </a:r>
          </a:p>
          <a:p>
            <a:r>
              <a:rPr lang="vi-VN" sz="2200" dirty="0"/>
              <a:t>Glembajevi postaju ubojice i samoubojice</a:t>
            </a:r>
          </a:p>
          <a:p>
            <a:r>
              <a:rPr lang="vi-VN" sz="2200" dirty="0"/>
              <a:t>posljednji izdanci dovukli su se do kapitalističke Jugoslavije (član jugoslavenske radikalne </a:t>
            </a:r>
            <a:r>
              <a:rPr lang="vi-VN" sz="2200" dirty="0" smtClean="0"/>
              <a:t>zajednice</a:t>
            </a:r>
            <a:r>
              <a:rPr lang="hr-HR" sz="2200" dirty="0" smtClean="0"/>
              <a:t> - </a:t>
            </a:r>
            <a:r>
              <a:rPr lang="vi-VN" sz="2200" dirty="0" smtClean="0"/>
              <a:t>jedna </a:t>
            </a:r>
            <a:r>
              <a:rPr lang="vi-VN" sz="2200" dirty="0"/>
              <a:t>žena profesionalna bludnica)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4181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19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hr-HR" sz="4000" dirty="0" smtClean="0">
                <a:solidFill>
                  <a:schemeClr val="bg1"/>
                </a:solidFill>
              </a:rPr>
              <a:t>Gospoda Glembajevi - sažetak</a:t>
            </a:r>
            <a:endParaRPr lang="hr-HR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599" cy="601979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hr-HR" sz="2000" dirty="0" smtClean="0"/>
          </a:p>
          <a:p>
            <a:r>
              <a:rPr lang="hr-HR" sz="2000" dirty="0" smtClean="0"/>
              <a:t>drama </a:t>
            </a:r>
            <a:r>
              <a:rPr lang="hr-HR" sz="2000" dirty="0"/>
              <a:t>u 3 čina, klasično jedinstvo mjesta, vremena i </a:t>
            </a:r>
            <a:r>
              <a:rPr lang="hr-HR" sz="2000" dirty="0" smtClean="0"/>
              <a:t>radnje</a:t>
            </a:r>
            <a:endParaRPr lang="hr-HR" sz="2000" dirty="0"/>
          </a:p>
          <a:p>
            <a:r>
              <a:rPr lang="hr-HR" sz="2000" dirty="0"/>
              <a:t>s</a:t>
            </a:r>
            <a:r>
              <a:rPr lang="hr-HR" sz="2000" dirty="0" smtClean="0"/>
              <a:t>lojevitost dijaloga</a:t>
            </a:r>
            <a:endParaRPr lang="hr-HR" sz="2000" dirty="0"/>
          </a:p>
          <a:p>
            <a:r>
              <a:rPr lang="hr-HR" sz="2000" dirty="0"/>
              <a:t>o</a:t>
            </a:r>
            <a:r>
              <a:rPr lang="hr-HR" sz="2000" dirty="0" smtClean="0"/>
              <a:t>psežnost didaskalija - raspoloženje </a:t>
            </a:r>
            <a:r>
              <a:rPr lang="hr-HR" sz="2000" dirty="0"/>
              <a:t>u </a:t>
            </a:r>
            <a:r>
              <a:rPr lang="hr-HR" sz="2000" dirty="0" smtClean="0"/>
              <a:t>kojem </a:t>
            </a:r>
            <a:r>
              <a:rPr lang="hr-HR" sz="2000" dirty="0"/>
              <a:t>teče </a:t>
            </a:r>
            <a:r>
              <a:rPr lang="hr-HR" sz="2000" dirty="0" smtClean="0"/>
              <a:t>dijalog</a:t>
            </a:r>
            <a:endParaRPr lang="hr-HR" sz="2000" dirty="0"/>
          </a:p>
          <a:p>
            <a:r>
              <a:rPr lang="hr-HR" sz="2000" dirty="0"/>
              <a:t>t</a:t>
            </a:r>
            <a:r>
              <a:rPr lang="hr-HR" sz="2000" dirty="0" smtClean="0"/>
              <a:t>ragičnost junaka</a:t>
            </a:r>
            <a:endParaRPr lang="hr-HR" sz="2000" dirty="0"/>
          </a:p>
          <a:p>
            <a:r>
              <a:rPr lang="hr-HR" sz="2000" dirty="0"/>
              <a:t>p</a:t>
            </a:r>
            <a:r>
              <a:rPr lang="hr-HR" sz="2000" dirty="0" smtClean="0"/>
              <a:t>romatranje </a:t>
            </a:r>
            <a:r>
              <a:rPr lang="hr-HR" sz="2000" dirty="0"/>
              <a:t>portreta: </a:t>
            </a:r>
            <a:r>
              <a:rPr lang="hr-HR" sz="2000" dirty="0" smtClean="0"/>
              <a:t>Leone</a:t>
            </a:r>
            <a:r>
              <a:rPr lang="hr-HR" sz="2000" dirty="0"/>
              <a:t>, Angelika, Fabriczy</a:t>
            </a:r>
          </a:p>
          <a:p>
            <a:r>
              <a:rPr lang="hr-HR" sz="2000" dirty="0"/>
              <a:t>k</a:t>
            </a:r>
            <a:r>
              <a:rPr lang="hr-HR" sz="2000" dirty="0" smtClean="0"/>
              <a:t>ljučna </a:t>
            </a:r>
            <a:r>
              <a:rPr lang="hr-HR" sz="2000" dirty="0"/>
              <a:t>riječ napetost (uberšpant)</a:t>
            </a:r>
          </a:p>
          <a:p>
            <a:r>
              <a:rPr lang="hr-HR" sz="2000" dirty="0"/>
              <a:t>n</a:t>
            </a:r>
            <a:r>
              <a:rPr lang="hr-HR" sz="2000" dirty="0" smtClean="0"/>
              <a:t>evjera </a:t>
            </a:r>
            <a:r>
              <a:rPr lang="hr-HR" sz="2000" dirty="0"/>
              <a:t>barunice </a:t>
            </a:r>
            <a:r>
              <a:rPr lang="hr-HR" sz="2000" dirty="0" smtClean="0"/>
              <a:t>Castelly</a:t>
            </a:r>
          </a:p>
          <a:p>
            <a:r>
              <a:rPr lang="hr-HR" sz="2000" dirty="0" smtClean="0"/>
              <a:t>vrijeme </a:t>
            </a:r>
            <a:r>
              <a:rPr lang="hr-HR" sz="2000" dirty="0"/>
              <a:t>radnje: </a:t>
            </a:r>
            <a:r>
              <a:rPr lang="hr-HR" sz="2000" dirty="0" smtClean="0"/>
              <a:t>pred </a:t>
            </a:r>
            <a:r>
              <a:rPr lang="hr-HR" sz="2000" dirty="0"/>
              <a:t>početak I. svj. r</a:t>
            </a:r>
            <a:r>
              <a:rPr lang="hr-HR" sz="2000" dirty="0" smtClean="0"/>
              <a:t>ata, </a:t>
            </a:r>
            <a:r>
              <a:rPr lang="hr-HR" sz="2000" dirty="0"/>
              <a:t>noć 1913. nakon proslave obljetnice tvrtke </a:t>
            </a:r>
            <a:r>
              <a:rPr lang="hr-HR" sz="2000" dirty="0" smtClean="0"/>
              <a:t>„Glembay Ltd” </a:t>
            </a:r>
            <a:r>
              <a:rPr lang="hr-HR" sz="2000" dirty="0"/>
              <a:t>u kući bankara, industrijalaca Ignjata </a:t>
            </a:r>
            <a:r>
              <a:rPr lang="hr-HR" sz="2000" dirty="0" smtClean="0"/>
              <a:t>Glembaja</a:t>
            </a:r>
          </a:p>
          <a:p>
            <a:r>
              <a:rPr lang="hr-HR" sz="2000" dirty="0"/>
              <a:t>u</a:t>
            </a:r>
            <a:r>
              <a:rPr lang="hr-HR" sz="2000" dirty="0" smtClean="0"/>
              <a:t>oči </a:t>
            </a:r>
            <a:r>
              <a:rPr lang="hr-HR" sz="2000" dirty="0"/>
              <a:t>svečanog jubileja njegove firme, uz zvuke valcera i sjetne evokacije minule prošlosti, opraštaju se gosti, generali, biskupi, dragonerski majori i pravnici koji su došli u glembajevsku kuću </a:t>
            </a:r>
            <a:r>
              <a:rPr lang="hr-HR" sz="2000" dirty="0" smtClean="0"/>
              <a:t> </a:t>
            </a:r>
            <a:r>
              <a:rPr lang="hr-HR" sz="2000" dirty="0"/>
              <a:t>domaćinu </a:t>
            </a:r>
            <a:r>
              <a:rPr lang="hr-HR" sz="2000" dirty="0" smtClean="0"/>
              <a:t>čestitati </a:t>
            </a:r>
            <a:r>
              <a:rPr lang="hr-HR" sz="2000" dirty="0"/>
              <a:t>svečani jubilej </a:t>
            </a:r>
            <a:r>
              <a:rPr lang="hr-HR" sz="2000" dirty="0" smtClean="0"/>
              <a:t>firme</a:t>
            </a:r>
          </a:p>
          <a:p>
            <a:r>
              <a:rPr lang="hr-HR" sz="2000" dirty="0"/>
              <a:t>s</a:t>
            </a:r>
            <a:r>
              <a:rPr lang="hr-HR" sz="2000" dirty="0" smtClean="0"/>
              <a:t>ve </a:t>
            </a:r>
            <a:r>
              <a:rPr lang="hr-HR" sz="2000" dirty="0"/>
              <a:t>se odvija u prividu solidnog </a:t>
            </a:r>
            <a:r>
              <a:rPr lang="hr-HR" sz="2000" dirty="0" smtClean="0"/>
              <a:t>blagostanja</a:t>
            </a: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96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399" cy="670559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hr-HR" sz="2000" dirty="0" smtClean="0">
              <a:latin typeface="+mj-lt"/>
            </a:endParaRPr>
          </a:p>
          <a:p>
            <a:r>
              <a:rPr lang="hr-HR" sz="2000" dirty="0" smtClean="0">
                <a:latin typeface="+mj-lt"/>
              </a:rPr>
              <a:t>m</a:t>
            </a:r>
            <a:r>
              <a:rPr lang="vi-VN" sz="2000" dirty="0" smtClean="0">
                <a:latin typeface="+mj-lt"/>
              </a:rPr>
              <a:t>eđu </a:t>
            </a:r>
            <a:r>
              <a:rPr lang="vi-VN" sz="2000" dirty="0">
                <a:latin typeface="+mj-lt"/>
              </a:rPr>
              <a:t>tim svijetom je stariji sin </a:t>
            </a:r>
            <a:r>
              <a:rPr lang="vi-VN" sz="2000" dirty="0" smtClean="0">
                <a:latin typeface="+mj-lt"/>
              </a:rPr>
              <a:t>Leone ko</a:t>
            </a:r>
            <a:r>
              <a:rPr lang="hr-HR" sz="2000" dirty="0" smtClean="0">
                <a:latin typeface="+mj-lt"/>
              </a:rPr>
              <a:t>jem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je nepodnošljiva ta atmosfera laži i </a:t>
            </a:r>
            <a:r>
              <a:rPr lang="vi-VN" sz="2000" dirty="0" smtClean="0">
                <a:latin typeface="+mj-lt"/>
              </a:rPr>
              <a:t>nemorala</a:t>
            </a:r>
            <a:endParaRPr lang="hr-HR" sz="2000" dirty="0" smtClean="0">
              <a:latin typeface="+mj-lt"/>
            </a:endParaRPr>
          </a:p>
          <a:p>
            <a:r>
              <a:rPr lang="hr-HR" sz="2000" dirty="0">
                <a:latin typeface="+mj-lt"/>
              </a:rPr>
              <a:t>u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jednom trenutku revolta on otvoreno napada kućnog svećenika Silberbranta, ispovjednika i ljubavnika druge očeve mu žene, barunice </a:t>
            </a:r>
            <a:r>
              <a:rPr lang="vi-VN" sz="2000" dirty="0" smtClean="0">
                <a:latin typeface="+mj-lt"/>
              </a:rPr>
              <a:t>Castell</a:t>
            </a:r>
            <a:r>
              <a:rPr lang="hr-HR" sz="2000" dirty="0" smtClean="0">
                <a:latin typeface="+mj-lt"/>
              </a:rPr>
              <a:t>y</a:t>
            </a:r>
            <a:r>
              <a:rPr lang="vi-VN" sz="2000" dirty="0" smtClean="0">
                <a:latin typeface="+mj-lt"/>
              </a:rPr>
              <a:t>-Glembay</a:t>
            </a:r>
            <a:endParaRPr lang="hr-HR" sz="2000" dirty="0" smtClean="0">
              <a:latin typeface="+mj-lt"/>
            </a:endParaRPr>
          </a:p>
          <a:p>
            <a:r>
              <a:rPr lang="hr-HR" sz="2000" dirty="0">
                <a:latin typeface="+mj-lt"/>
              </a:rPr>
              <a:t>o</a:t>
            </a:r>
            <a:r>
              <a:rPr lang="vi-VN" sz="2000" dirty="0" smtClean="0">
                <a:latin typeface="+mj-lt"/>
              </a:rPr>
              <a:t>tac </a:t>
            </a:r>
            <a:r>
              <a:rPr lang="vi-VN" sz="2000" dirty="0">
                <a:latin typeface="+mj-lt"/>
              </a:rPr>
              <a:t>čuvši taj razgovor traži od sina </a:t>
            </a:r>
            <a:r>
              <a:rPr lang="vi-VN" sz="2000" dirty="0" smtClean="0">
                <a:latin typeface="+mj-lt"/>
              </a:rPr>
              <a:t>satisfakciju</a:t>
            </a:r>
            <a:endParaRPr lang="vi-VN" sz="2000" dirty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Leon</a:t>
            </a:r>
            <a:r>
              <a:rPr lang="hr-HR" sz="2000" dirty="0" smtClean="0">
                <a:latin typeface="+mj-lt"/>
              </a:rPr>
              <a:t>e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u početku </a:t>
            </a:r>
            <a:r>
              <a:rPr lang="vi-VN" sz="2000" dirty="0" smtClean="0">
                <a:latin typeface="+mj-lt"/>
              </a:rPr>
              <a:t>n</a:t>
            </a:r>
            <a:r>
              <a:rPr lang="hr-HR" sz="2000" dirty="0" smtClean="0">
                <a:latin typeface="+mj-lt"/>
              </a:rPr>
              <a:t>ije </a:t>
            </a:r>
            <a:r>
              <a:rPr lang="hr-HR" sz="2000" dirty="0">
                <a:latin typeface="+mj-lt"/>
              </a:rPr>
              <a:t>i</a:t>
            </a:r>
            <a:r>
              <a:rPr lang="vi-VN" sz="2000" dirty="0" smtClean="0">
                <a:latin typeface="+mj-lt"/>
              </a:rPr>
              <a:t>ndiferentan</a:t>
            </a:r>
            <a:r>
              <a:rPr lang="vi-VN" sz="2000" dirty="0">
                <a:latin typeface="+mj-lt"/>
              </a:rPr>
              <a:t>, osjeća </a:t>
            </a:r>
            <a:r>
              <a:rPr lang="vi-VN" sz="2000" dirty="0" smtClean="0">
                <a:latin typeface="+mj-lt"/>
              </a:rPr>
              <a:t>u </a:t>
            </a:r>
            <a:r>
              <a:rPr lang="vi-VN" sz="2000" dirty="0">
                <a:latin typeface="+mj-lt"/>
              </a:rPr>
              <a:t>sebi glembajevski teret i želi </a:t>
            </a:r>
            <a:r>
              <a:rPr lang="vi-VN" sz="2000" dirty="0" smtClean="0">
                <a:latin typeface="+mj-lt"/>
              </a:rPr>
              <a:t>što </a:t>
            </a:r>
            <a:r>
              <a:rPr lang="vi-VN" sz="2000" dirty="0">
                <a:latin typeface="+mj-lt"/>
              </a:rPr>
              <a:t>prije </a:t>
            </a:r>
            <a:r>
              <a:rPr lang="vi-VN" sz="2000" dirty="0" smtClean="0">
                <a:latin typeface="+mj-lt"/>
              </a:rPr>
              <a:t>o</a:t>
            </a:r>
            <a:r>
              <a:rPr lang="hr-HR" sz="2000" dirty="0" smtClean="0">
                <a:latin typeface="+mj-lt"/>
              </a:rPr>
              <a:t>tići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iz zatrovane </a:t>
            </a:r>
            <a:r>
              <a:rPr lang="vi-VN" sz="2000" dirty="0" smtClean="0">
                <a:latin typeface="+mj-lt"/>
              </a:rPr>
              <a:t>atmosfere</a:t>
            </a:r>
            <a:endParaRPr lang="hr-HR" sz="2000" dirty="0" smtClean="0">
              <a:latin typeface="+mj-lt"/>
            </a:endParaRPr>
          </a:p>
          <a:p>
            <a:r>
              <a:rPr lang="hr-HR" sz="2000" dirty="0">
                <a:latin typeface="+mj-lt"/>
              </a:rPr>
              <a:t>k</a:t>
            </a:r>
            <a:r>
              <a:rPr lang="vi-VN" sz="2000" dirty="0" smtClean="0">
                <a:latin typeface="+mj-lt"/>
              </a:rPr>
              <a:t>ako </a:t>
            </a:r>
            <a:r>
              <a:rPr lang="vi-VN" sz="2000" dirty="0">
                <a:latin typeface="+mj-lt"/>
              </a:rPr>
              <a:t>više utišava </a:t>
            </a:r>
            <a:r>
              <a:rPr lang="vi-VN" sz="2000" dirty="0" smtClean="0">
                <a:latin typeface="+mj-lt"/>
              </a:rPr>
              <a:t>sebe</a:t>
            </a:r>
            <a:r>
              <a:rPr lang="hr-HR" sz="2000" dirty="0" smtClean="0">
                <a:latin typeface="+mj-lt"/>
              </a:rPr>
              <a:t>,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u njemu sve jače ključa glembajevska </a:t>
            </a:r>
            <a:r>
              <a:rPr lang="vi-VN" sz="2000" dirty="0" smtClean="0">
                <a:latin typeface="+mj-lt"/>
              </a:rPr>
              <a:t>krv</a:t>
            </a:r>
            <a:endParaRPr lang="hr-HR" sz="2000" dirty="0" smtClean="0">
              <a:latin typeface="+mj-lt"/>
            </a:endParaRPr>
          </a:p>
          <a:p>
            <a:r>
              <a:rPr lang="hr-HR" sz="2000" dirty="0">
                <a:latin typeface="+mj-lt"/>
              </a:rPr>
              <a:t>k</a:t>
            </a:r>
            <a:r>
              <a:rPr lang="vi-VN" sz="2000" dirty="0" smtClean="0">
                <a:latin typeface="+mj-lt"/>
              </a:rPr>
              <a:t>ad </a:t>
            </a:r>
            <a:r>
              <a:rPr lang="vi-VN" sz="2000" dirty="0">
                <a:latin typeface="+mj-lt"/>
              </a:rPr>
              <a:t>ga otac surovo uvrijedi uspomenama na majku i </a:t>
            </a:r>
            <a:r>
              <a:rPr lang="vi-VN" sz="2000" dirty="0" smtClean="0">
                <a:latin typeface="+mj-lt"/>
              </a:rPr>
              <a:t>sestru</a:t>
            </a:r>
            <a:r>
              <a:rPr lang="hr-HR" sz="2000" dirty="0" smtClean="0">
                <a:latin typeface="+mj-lt"/>
              </a:rPr>
              <a:t>,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u njemu prerasta rušilački </a:t>
            </a:r>
            <a:r>
              <a:rPr lang="vi-VN" sz="2000" dirty="0" smtClean="0">
                <a:latin typeface="+mj-lt"/>
              </a:rPr>
              <a:t>bijes</a:t>
            </a:r>
            <a:r>
              <a:rPr lang="hr-HR" sz="2000" dirty="0" smtClean="0">
                <a:latin typeface="+mj-lt"/>
              </a:rPr>
              <a:t>,</a:t>
            </a:r>
            <a:r>
              <a:rPr lang="vi-VN" sz="2000" dirty="0" smtClean="0">
                <a:latin typeface="+mj-lt"/>
              </a:rPr>
              <a:t> </a:t>
            </a:r>
            <a:r>
              <a:rPr lang="hr-HR" sz="2000" dirty="0" smtClean="0">
                <a:latin typeface="+mj-lt"/>
              </a:rPr>
              <a:t>te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kazavši ocu istinu u lice o barunici </a:t>
            </a:r>
            <a:r>
              <a:rPr lang="vi-VN" sz="2000" dirty="0" smtClean="0">
                <a:latin typeface="+mj-lt"/>
              </a:rPr>
              <a:t>Castell</a:t>
            </a:r>
            <a:r>
              <a:rPr lang="hr-HR" sz="2000" dirty="0" smtClean="0">
                <a:latin typeface="+mj-lt"/>
              </a:rPr>
              <a:t>y</a:t>
            </a:r>
            <a:r>
              <a:rPr lang="vi-VN" sz="2000" dirty="0" smtClean="0">
                <a:latin typeface="+mj-lt"/>
              </a:rPr>
              <a:t>, </a:t>
            </a:r>
            <a:r>
              <a:rPr lang="vi-VN" sz="2000" dirty="0">
                <a:latin typeface="+mj-lt"/>
              </a:rPr>
              <a:t>izaziva posredno očevu smrt od srčane </a:t>
            </a:r>
            <a:r>
              <a:rPr lang="vi-VN" sz="2000" dirty="0" smtClean="0">
                <a:latin typeface="+mj-lt"/>
              </a:rPr>
              <a:t>kapi</a:t>
            </a:r>
            <a:endParaRPr lang="hr-HR" sz="2000" dirty="0" smtClean="0">
              <a:latin typeface="+mj-lt"/>
            </a:endParaRPr>
          </a:p>
          <a:p>
            <a:r>
              <a:rPr lang="hr-HR" sz="2000" dirty="0">
                <a:latin typeface="+mj-lt"/>
              </a:rPr>
              <a:t>t</a:t>
            </a:r>
            <a:r>
              <a:rPr lang="vi-VN" sz="2000" dirty="0" smtClean="0">
                <a:latin typeface="+mj-lt"/>
              </a:rPr>
              <a:t>a </a:t>
            </a:r>
            <a:r>
              <a:rPr lang="vi-VN" sz="2000" dirty="0">
                <a:latin typeface="+mj-lt"/>
              </a:rPr>
              <a:t>iznenadna smrt </a:t>
            </a:r>
            <a:r>
              <a:rPr lang="vi-VN" sz="2000" dirty="0" smtClean="0">
                <a:latin typeface="+mj-lt"/>
              </a:rPr>
              <a:t>otkri</a:t>
            </a:r>
            <a:r>
              <a:rPr lang="hr-HR" sz="2000" dirty="0" smtClean="0">
                <a:latin typeface="+mj-lt"/>
              </a:rPr>
              <a:t>va </a:t>
            </a:r>
            <a:r>
              <a:rPr lang="vi-VN" sz="2000" dirty="0" smtClean="0">
                <a:latin typeface="+mj-lt"/>
              </a:rPr>
              <a:t>da </a:t>
            </a:r>
            <a:r>
              <a:rPr lang="vi-VN" sz="2000" dirty="0">
                <a:latin typeface="+mj-lt"/>
              </a:rPr>
              <a:t>je čitavo glembajevsko bogatstvo počivalo na obmanama i lažima, falsifikatima u kojima nije bila pošteđena ni imovina </a:t>
            </a:r>
            <a:r>
              <a:rPr lang="hr-HR" sz="2000" dirty="0" smtClean="0">
                <a:latin typeface="+mj-lt"/>
              </a:rPr>
              <a:t>barunice, Ignjatove </a:t>
            </a:r>
            <a:r>
              <a:rPr lang="vi-VN" sz="2000" dirty="0" smtClean="0">
                <a:latin typeface="+mj-lt"/>
              </a:rPr>
              <a:t>druge žene</a:t>
            </a:r>
            <a:endParaRPr lang="hr-HR" sz="2000" dirty="0" smtClean="0">
              <a:latin typeface="+mj-lt"/>
            </a:endParaRPr>
          </a:p>
          <a:p>
            <a:r>
              <a:rPr lang="hr-HR" sz="2000" dirty="0">
                <a:latin typeface="+mj-lt"/>
              </a:rPr>
              <a:t>b</a:t>
            </a:r>
            <a:r>
              <a:rPr lang="hr-HR" sz="2000" dirty="0" smtClean="0">
                <a:latin typeface="+mj-lt"/>
              </a:rPr>
              <a:t>arunica, s</a:t>
            </a:r>
            <a:r>
              <a:rPr lang="vi-VN" sz="2000" dirty="0" smtClean="0">
                <a:latin typeface="+mj-lt"/>
              </a:rPr>
              <a:t>aznavši </a:t>
            </a:r>
            <a:r>
              <a:rPr lang="vi-VN" sz="2000" dirty="0">
                <a:latin typeface="+mj-lt"/>
              </a:rPr>
              <a:t>da je ostala bez </a:t>
            </a:r>
            <a:r>
              <a:rPr lang="vi-VN" sz="2000" dirty="0" smtClean="0">
                <a:latin typeface="+mj-lt"/>
              </a:rPr>
              <a:t>imetka</a:t>
            </a:r>
            <a:r>
              <a:rPr lang="hr-HR" sz="2000" dirty="0" smtClean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grubo </a:t>
            </a:r>
            <a:r>
              <a:rPr lang="vi-VN" sz="2000" dirty="0">
                <a:latin typeface="+mj-lt"/>
              </a:rPr>
              <a:t>vrijeđa </a:t>
            </a:r>
            <a:r>
              <a:rPr lang="vi-VN" sz="2000" dirty="0" smtClean="0">
                <a:latin typeface="+mj-lt"/>
              </a:rPr>
              <a:t>Leona</a:t>
            </a:r>
            <a:r>
              <a:rPr lang="hr-HR" sz="2000" dirty="0" smtClean="0">
                <a:latin typeface="+mj-lt"/>
              </a:rPr>
              <a:t>, a </a:t>
            </a:r>
            <a:r>
              <a:rPr lang="vi-VN" sz="2000" dirty="0" smtClean="0">
                <a:latin typeface="+mj-lt"/>
              </a:rPr>
              <a:t>on prigušivan</a:t>
            </a:r>
            <a:r>
              <a:rPr lang="hr-HR" sz="2000" dirty="0" smtClean="0">
                <a:latin typeface="+mj-lt"/>
              </a:rPr>
              <a:t>om</a:t>
            </a:r>
            <a:r>
              <a:rPr lang="vi-VN" sz="2000" dirty="0" smtClean="0">
                <a:latin typeface="+mj-lt"/>
              </a:rPr>
              <a:t> mržnjom škarama </a:t>
            </a:r>
            <a:r>
              <a:rPr lang="hr-HR" sz="2000" dirty="0" smtClean="0">
                <a:latin typeface="+mj-lt"/>
              </a:rPr>
              <a:t>ubija </a:t>
            </a:r>
            <a:r>
              <a:rPr lang="vi-VN" sz="2000" dirty="0" smtClean="0">
                <a:latin typeface="+mj-lt"/>
              </a:rPr>
              <a:t>barunicu</a:t>
            </a:r>
            <a:endParaRPr lang="vi-VN" sz="2000" dirty="0">
              <a:latin typeface="+mj-lt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81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1295399"/>
          </a:xfrm>
        </p:spPr>
        <p:txBody>
          <a:bodyPr/>
          <a:lstStyle/>
          <a:p>
            <a:pPr algn="ctr"/>
            <a:r>
              <a:rPr lang="hr-HR" sz="4400" dirty="0" smtClean="0">
                <a:solidFill>
                  <a:srgbClr val="C00000"/>
                </a:solidFill>
              </a:rPr>
              <a:t>GOSPODA GLEMBAJEVI</a:t>
            </a:r>
            <a:endParaRPr lang="hr-HR" sz="44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194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199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Ignjat, Leone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399" cy="609599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2000" b="1" dirty="0" smtClean="0"/>
          </a:p>
          <a:p>
            <a:r>
              <a:rPr lang="hr-HR" sz="2000" b="1" dirty="0" smtClean="0"/>
              <a:t>Ignjat </a:t>
            </a:r>
            <a:r>
              <a:rPr lang="hr-HR" sz="2000" b="1" dirty="0"/>
              <a:t>Glembaj</a:t>
            </a:r>
            <a:r>
              <a:rPr lang="hr-HR" sz="2000" dirty="0"/>
              <a:t>, ugledni bankar, 69 godina, državni savjetnik, utjecajan </a:t>
            </a:r>
            <a:r>
              <a:rPr lang="hr-HR" sz="2000" dirty="0" smtClean="0"/>
              <a:t>industrijalac</a:t>
            </a:r>
          </a:p>
          <a:p>
            <a:r>
              <a:rPr lang="hr-HR" sz="2000" dirty="0"/>
              <a:t>p</a:t>
            </a:r>
            <a:r>
              <a:rPr lang="hr-HR" sz="2000" dirty="0" smtClean="0"/>
              <a:t>o </a:t>
            </a:r>
            <a:r>
              <a:rPr lang="hr-HR" sz="2000" dirty="0"/>
              <a:t>spoljnim prividnim znakovima on je uzoran domaćin, a u biti to je zvjerski opasan kapitalistički moćnik i </a:t>
            </a:r>
            <a:r>
              <a:rPr lang="hr-HR" sz="2000" dirty="0" smtClean="0"/>
              <a:t>sladostrastnik</a:t>
            </a:r>
            <a:endParaRPr lang="hr-HR" sz="2000" dirty="0"/>
          </a:p>
          <a:p>
            <a:r>
              <a:rPr lang="hr-HR" sz="2000" b="1" dirty="0" smtClean="0"/>
              <a:t>Leone</a:t>
            </a:r>
            <a:r>
              <a:rPr lang="hr-HR" sz="2000" b="1" dirty="0"/>
              <a:t>,</a:t>
            </a:r>
            <a:r>
              <a:rPr lang="hr-HR" sz="2000" dirty="0"/>
              <a:t> iako po majci vodi podrijetlo venecijansko-grčke obitelji, nije </a:t>
            </a:r>
            <a:r>
              <a:rPr lang="hr-HR" sz="2000" dirty="0" smtClean="0"/>
              <a:t>se mogao oslobodi glembajevske krvi</a:t>
            </a:r>
          </a:p>
          <a:p>
            <a:r>
              <a:rPr lang="hr-HR" sz="2000" dirty="0" smtClean="0"/>
              <a:t>on </a:t>
            </a:r>
            <a:r>
              <a:rPr lang="hr-HR" sz="2000" dirty="0"/>
              <a:t>živi u strahu od glembajevštine u sebi koja je za njega </a:t>
            </a:r>
            <a:r>
              <a:rPr lang="hr-HR" sz="2000" dirty="0" smtClean="0"/>
              <a:t>fatalna</a:t>
            </a:r>
          </a:p>
          <a:p>
            <a:r>
              <a:rPr lang="hr-HR" sz="2000" dirty="0"/>
              <a:t>e</a:t>
            </a:r>
            <a:r>
              <a:rPr lang="hr-HR" sz="2000" dirty="0" smtClean="0"/>
              <a:t>uropski </a:t>
            </a:r>
            <a:r>
              <a:rPr lang="hr-HR" sz="2000" dirty="0"/>
              <a:t>obrazovan, s ukusom i smislom za </a:t>
            </a:r>
            <a:r>
              <a:rPr lang="hr-HR" sz="2000" dirty="0" smtClean="0"/>
              <a:t>umjetnost</a:t>
            </a:r>
          </a:p>
          <a:p>
            <a:r>
              <a:rPr lang="hr-HR" sz="2000" dirty="0" smtClean="0"/>
              <a:t>otvorene </a:t>
            </a:r>
            <a:r>
              <a:rPr lang="hr-HR" sz="2000" dirty="0"/>
              <a:t>savjesti, neposredan, iskren nosi u sebi ljudsko razumijevanje za socijalne nevolje onih koje je upropastio kapital njegova </a:t>
            </a:r>
            <a:r>
              <a:rPr lang="hr-HR" sz="2000" dirty="0" smtClean="0"/>
              <a:t>oca</a:t>
            </a:r>
          </a:p>
          <a:p>
            <a:r>
              <a:rPr lang="hr-HR" sz="2000" dirty="0"/>
              <a:t>n</a:t>
            </a:r>
            <a:r>
              <a:rPr lang="hr-HR" sz="2000" dirty="0" smtClean="0"/>
              <a:t>i Leone </a:t>
            </a:r>
            <a:r>
              <a:rPr lang="hr-HR" sz="2000" dirty="0"/>
              <a:t>nije u cjelini pozitivna </a:t>
            </a:r>
            <a:r>
              <a:rPr lang="hr-HR" sz="2000" dirty="0" smtClean="0"/>
              <a:t>ličnost, </a:t>
            </a:r>
            <a:r>
              <a:rPr lang="hr-HR" sz="2000" dirty="0"/>
              <a:t>n</a:t>
            </a:r>
            <a:r>
              <a:rPr lang="hr-HR" sz="2000" dirty="0" smtClean="0"/>
              <a:t>jegov </a:t>
            </a:r>
            <a:r>
              <a:rPr lang="hr-HR" sz="2000" dirty="0"/>
              <a:t>otpor glembajevštini ponikao je iz njegove unutarnje potrebe da se brani od te iste </a:t>
            </a:r>
            <a:r>
              <a:rPr lang="hr-HR" sz="2000" dirty="0" smtClean="0"/>
              <a:t>krvi</a:t>
            </a:r>
          </a:p>
          <a:p>
            <a:r>
              <a:rPr lang="hr-HR" sz="2000" dirty="0"/>
              <a:t>z</a:t>
            </a:r>
            <a:r>
              <a:rPr lang="hr-HR" sz="2000" dirty="0" smtClean="0"/>
              <a:t>ločin </a:t>
            </a:r>
            <a:r>
              <a:rPr lang="hr-HR" sz="2000" dirty="0"/>
              <a:t>koji čini na kraju pokazuje da je i on pored svih napora da se oslobodi </a:t>
            </a:r>
            <a:r>
              <a:rPr lang="hr-HR" sz="2000" dirty="0" smtClean="0"/>
              <a:t>nasljeđenog </a:t>
            </a:r>
            <a:r>
              <a:rPr lang="hr-HR" sz="2000" dirty="0"/>
              <a:t>tereta, u krvi svojoj ipak ostao </a:t>
            </a:r>
            <a:r>
              <a:rPr lang="hr-HR" sz="2000" dirty="0" smtClean="0"/>
              <a:t>Glembaj</a:t>
            </a: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24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617219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hr-HR" sz="2400" b="1" dirty="0" smtClean="0"/>
          </a:p>
          <a:p>
            <a:r>
              <a:rPr lang="hr-HR" sz="2400" b="1" dirty="0" smtClean="0"/>
              <a:t>barunica Castelly </a:t>
            </a:r>
            <a:r>
              <a:rPr lang="hr-HR" sz="2400" dirty="0" smtClean="0"/>
              <a:t>je</a:t>
            </a:r>
            <a:r>
              <a:rPr lang="hr-HR" sz="2400" b="1" dirty="0" smtClean="0"/>
              <a:t> </a:t>
            </a:r>
            <a:r>
              <a:rPr lang="hr-HR" sz="2400" dirty="0" smtClean="0"/>
              <a:t>oličenje rafinirane </a:t>
            </a:r>
            <a:r>
              <a:rPr lang="hr-HR" sz="2400" dirty="0"/>
              <a:t>amoralnosti u krugu zagrebačke </a:t>
            </a:r>
            <a:r>
              <a:rPr lang="hr-HR" sz="2400" dirty="0" smtClean="0"/>
              <a:t>aristokracije</a:t>
            </a:r>
          </a:p>
          <a:p>
            <a:r>
              <a:rPr lang="hr-HR" sz="2400" dirty="0"/>
              <a:t>o</a:t>
            </a:r>
            <a:r>
              <a:rPr lang="hr-HR" sz="2400" dirty="0" smtClean="0"/>
              <a:t>na </a:t>
            </a:r>
            <a:r>
              <a:rPr lang="hr-HR" sz="2400" dirty="0"/>
              <a:t>se spretno snalazi u ulozi </a:t>
            </a:r>
            <a:r>
              <a:rPr lang="hr-HR" sz="2400" dirty="0" smtClean="0"/>
              <a:t>barunice</a:t>
            </a:r>
          </a:p>
          <a:p>
            <a:r>
              <a:rPr lang="hr-HR" sz="2400" dirty="0" smtClean="0"/>
              <a:t>glumi </a:t>
            </a:r>
            <a:r>
              <a:rPr lang="hr-HR" sz="2400" dirty="0"/>
              <a:t>aristokratkinju mada su njena prošlost i podrijetlo obavijeni maglom i </a:t>
            </a:r>
            <a:r>
              <a:rPr lang="hr-HR" sz="2400" dirty="0" smtClean="0"/>
              <a:t>misterijom</a:t>
            </a:r>
          </a:p>
          <a:p>
            <a:r>
              <a:rPr lang="hr-HR" sz="2400" dirty="0"/>
              <a:t>k</a:t>
            </a:r>
            <a:r>
              <a:rPr lang="hr-HR" sz="2400" dirty="0" smtClean="0"/>
              <a:t>ao </a:t>
            </a:r>
            <a:r>
              <a:rPr lang="hr-HR" sz="2400" dirty="0"/>
              <a:t>druga žena Glembaya prerušila se u dobrotvorku zagrebačke </a:t>
            </a:r>
            <a:r>
              <a:rPr lang="hr-HR" sz="2400" dirty="0" smtClean="0"/>
              <a:t>sirotinje</a:t>
            </a:r>
          </a:p>
          <a:p>
            <a:r>
              <a:rPr lang="hr-HR" sz="2400" dirty="0"/>
              <a:t>p</a:t>
            </a:r>
            <a:r>
              <a:rPr lang="hr-HR" sz="2400" dirty="0" smtClean="0"/>
              <a:t>red </a:t>
            </a:r>
            <a:r>
              <a:rPr lang="hr-HR" sz="2400" dirty="0"/>
              <a:t>svijetom predstavlja moralnu, patrijarhalnu suprugu, a </a:t>
            </a:r>
            <a:r>
              <a:rPr lang="hr-HR" sz="2400" dirty="0" smtClean="0"/>
              <a:t>ustvari </a:t>
            </a:r>
            <a:r>
              <a:rPr lang="hr-HR" sz="2400" dirty="0"/>
              <a:t>je prljava žena pod maskom </a:t>
            </a:r>
            <a:r>
              <a:rPr lang="hr-HR" sz="2400" dirty="0" smtClean="0"/>
              <a:t>aristokratkinje</a:t>
            </a:r>
          </a:p>
          <a:p>
            <a:r>
              <a:rPr lang="hr-HR" sz="2400" dirty="0"/>
              <a:t>i</a:t>
            </a:r>
            <a:r>
              <a:rPr lang="hr-HR" sz="2400" dirty="0" smtClean="0"/>
              <a:t>de od </a:t>
            </a:r>
            <a:r>
              <a:rPr lang="hr-HR" sz="2400" dirty="0"/>
              <a:t>moralno seksualne izopačenosti preko hipokrizije i </a:t>
            </a:r>
            <a:r>
              <a:rPr lang="hr-HR" sz="2400" dirty="0" smtClean="0"/>
              <a:t>laži, iz </a:t>
            </a:r>
            <a:r>
              <a:rPr lang="hr-HR" sz="2400" dirty="0"/>
              <a:t>straha za </a:t>
            </a:r>
            <a:r>
              <a:rPr lang="hr-HR" sz="2400" dirty="0" smtClean="0"/>
              <a:t>egzistencijom do bestijalnosti koju je ispoljila </a:t>
            </a:r>
            <a:r>
              <a:rPr lang="hr-HR" sz="2400" dirty="0"/>
              <a:t>kad je saznala da je bankrotom firme Glembaya i sam izgubila </a:t>
            </a:r>
            <a:r>
              <a:rPr lang="hr-HR" sz="2400" dirty="0" smtClean="0"/>
              <a:t>sve</a:t>
            </a:r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  <p:sp>
        <p:nvSpPr>
          <p:cNvPr id="2" name="Rectangle 1"/>
          <p:cNvSpPr/>
          <p:nvPr/>
        </p:nvSpPr>
        <p:spPr>
          <a:xfrm>
            <a:off x="3048000" y="76200"/>
            <a:ext cx="3124200" cy="609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barunica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2231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44782">
            <a:off x="546605" y="3318342"/>
            <a:ext cx="6083048" cy="967381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Hvala na pozornosti i suradnji</a:t>
            </a:r>
            <a:r>
              <a:rPr lang="hr-HR" dirty="0" smtClean="0">
                <a:solidFill>
                  <a:srgbClr val="C00000"/>
                </a:solidFill>
              </a:rPr>
              <a:t>.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5867400"/>
            <a:ext cx="7117178" cy="91440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Hotelijersko-turistička i ugostiteljska škola, Zadar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Sonja Perić, prof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38" y="152400"/>
            <a:ext cx="327659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24" y1="20082" x2="54854" y2="59426"/>
                        <a14:foregroundMark x1="73786" y1="27459" x2="43204" y2="47541"/>
                        <a14:foregroundMark x1="72816" y1="29918" x2="64078" y2="43852"/>
                        <a14:foregroundMark x1="30097" y1="40984" x2="30097" y2="45902"/>
                        <a14:foregroundMark x1="35922" y1="75820" x2="38835" y2="69262"/>
                        <a14:foregroundMark x1="56311" y1="16393" x2="56311" y2="16393"/>
                        <a14:foregroundMark x1="55825" y1="24180" x2="55825" y2="24180"/>
                        <a14:foregroundMark x1="62136" y1="21721" x2="62136" y2="21721"/>
                        <a14:foregroundMark x1="54854" y1="20082" x2="54854" y2="20082"/>
                        <a14:foregroundMark x1="31553" y1="6967" x2="34951" y2="8197"/>
                        <a14:foregroundMark x1="36893" y1="8197" x2="36893" y2="8197"/>
                        <a14:foregroundMark x1="28155" y1="11066" x2="28155" y2="11066"/>
                        <a14:foregroundMark x1="18447" y1="32377" x2="21845" y2="32377"/>
                        <a14:foregroundMark x1="19417" y1="39344" x2="19417" y2="39344"/>
                        <a14:foregroundMark x1="32039" y1="11885" x2="32039" y2="11885"/>
                        <a14:foregroundMark x1="58738" y1="38525" x2="58738" y2="38525"/>
                        <a14:backgroundMark x1="32039" y1="61066" x2="36893" y2="66803"/>
                        <a14:backgroundMark x1="32039" y1="8607" x2="30097" y2="8607"/>
                        <a14:backgroundMark x1="58738" y1="38934" x2="58738" y2="38934"/>
                        <a14:backgroundMark x1="58738" y1="40164" x2="58738" y2="40164"/>
                        <a14:backgroundMark x1="59223" y1="36885" x2="59223" y2="36885"/>
                        <a14:backgroundMark x1="59709" y1="37295" x2="59709" y2="37295"/>
                        <a14:backgroundMark x1="57282" y1="35656" x2="57282" y2="35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342150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2642" r="76011">
                        <a14:foregroundMark x1="63342" y1="61765" x2="65499" y2="63971"/>
                        <a14:foregroundMark x1="60647" y1="68382" x2="52830" y2="74265"/>
                        <a14:backgroundMark x1="54717" y1="9559" x2="71429" y2="41912"/>
                        <a14:backgroundMark x1="35849" y1="3676" x2="41779" y2="2206"/>
                        <a14:backgroundMark x1="58221" y1="69853" x2="56604" y2="92647"/>
                        <a14:backgroundMark x1="61995" y1="72794" x2="60647" y2="86029"/>
                        <a14:backgroundMark x1="50135" y1="82353" x2="47709" y2="94853"/>
                        <a14:backgroundMark x1="44205" y1="84559" x2="43666" y2="94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r="24811"/>
          <a:stretch/>
        </p:blipFill>
        <p:spPr bwMode="auto">
          <a:xfrm>
            <a:off x="7002905" y="1397364"/>
            <a:ext cx="1828800" cy="142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9646" y1="10000" x2="66372" y2="16667"/>
                        <a14:foregroundMark x1="77876" y1="5833" x2="77876" y2="5833"/>
                        <a14:foregroundMark x1="64602" y1="71667" x2="38053" y2="94167"/>
                        <a14:foregroundMark x1="76106" y1="75000" x2="83186" y2="92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2438400" cy="231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19200"/>
            <a:ext cx="5181599" cy="5638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 smtClean="0"/>
              <a:t>Podloga drame</a:t>
            </a:r>
          </a:p>
          <a:p>
            <a:r>
              <a:rPr lang="hr-HR" sz="2600" dirty="0" smtClean="0"/>
              <a:t>barboczyevska legenda - svi Glembajevi su varalice i ubojice </a:t>
            </a:r>
          </a:p>
          <a:p>
            <a:r>
              <a:rPr lang="hr-HR" sz="2600" dirty="0"/>
              <a:t>n</a:t>
            </a:r>
            <a:r>
              <a:rPr lang="hr-HR" sz="2600" dirty="0" smtClean="0"/>
              <a:t>jihovi su potomci opterećeni obiteljskim naslijeđem animalne i grabežljive naravi</a:t>
            </a:r>
          </a:p>
          <a:p>
            <a:r>
              <a:rPr lang="hr-HR" sz="2600" dirty="0"/>
              <a:t>u</a:t>
            </a:r>
            <a:r>
              <a:rPr lang="hr-HR" sz="2600" dirty="0" smtClean="0"/>
              <a:t>spon i pad: od međimurskih seljaka do vrha društvene ljestvice, postali zagrebačka gospoda zločinima, prijevarama, ženidbama</a:t>
            </a:r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0" y="228600"/>
            <a:ext cx="2971800" cy="6857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hr-HR" sz="3600" b="1" dirty="0" smtClean="0"/>
              <a:t>TEMATIKA</a:t>
            </a:r>
            <a:endParaRPr lang="hr-HR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1219200"/>
            <a:ext cx="3886200" cy="5638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buClr>
                <a:srgbClr val="D1282E"/>
              </a:buClr>
            </a:pPr>
            <a:r>
              <a:rPr lang="hr-HR" sz="2600" dirty="0">
                <a:solidFill>
                  <a:srgbClr val="000000"/>
                </a:solidFill>
              </a:rPr>
              <a:t>slom u glembajevskom salonu je i slom Austro-Ugarske </a:t>
            </a:r>
            <a:r>
              <a:rPr lang="hr-HR" sz="2600" dirty="0" smtClean="0">
                <a:solidFill>
                  <a:srgbClr val="000000"/>
                </a:solidFill>
              </a:rPr>
              <a:t>Monarhije</a:t>
            </a:r>
          </a:p>
          <a:p>
            <a:pPr lvl="0">
              <a:buClr>
                <a:srgbClr val="D1282E"/>
              </a:buClr>
            </a:pPr>
            <a:endParaRPr lang="hr-HR" sz="24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2400" dirty="0" smtClean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2400" dirty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endParaRPr lang="hr-H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1900" b="1" dirty="0" smtClean="0"/>
          </a:p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58158"/>
            <a:ext cx="3886200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47244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hr-HR" sz="2000" b="1" dirty="0" smtClean="0"/>
          </a:p>
          <a:p>
            <a:r>
              <a:rPr lang="hr-HR" sz="2400" b="1" dirty="0" smtClean="0"/>
              <a:t>1</a:t>
            </a:r>
            <a:r>
              <a:rPr lang="hr-HR" sz="2400" b="1" dirty="0"/>
              <a:t>. čin </a:t>
            </a:r>
            <a:r>
              <a:rPr lang="hr-HR" sz="2400" dirty="0"/>
              <a:t>– dramska radnja se odvija na psihološkoj razini - Leone se vraća nakon 11 godina, komentira obiteljske portrete, naglašava svoj negativan odnos prema svemu što je glembajevsko </a:t>
            </a:r>
          </a:p>
          <a:p>
            <a:r>
              <a:rPr lang="hr-HR" sz="2400" dirty="0"/>
              <a:t>na sociološkoj razini, </a:t>
            </a:r>
            <a:r>
              <a:rPr lang="hr-HR" sz="2400" dirty="0" smtClean="0"/>
              <a:t>Leone komentira </a:t>
            </a:r>
            <a:r>
              <a:rPr lang="hr-HR" sz="2400" dirty="0"/>
              <a:t>slučaj Rupert-Canjeg</a:t>
            </a:r>
          </a:p>
          <a:p>
            <a:r>
              <a:rPr lang="hr-HR" sz="2400" b="1" dirty="0"/>
              <a:t>2. čin </a:t>
            </a:r>
            <a:r>
              <a:rPr lang="hr-HR" sz="2400" dirty="0"/>
              <a:t>odnos oca Ignjata i sina Leona te sukob unutar Leona (glembajevsko-danijellovsko)</a:t>
            </a:r>
          </a:p>
          <a:p>
            <a:endParaRPr lang="hr-H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43200" y="0"/>
            <a:ext cx="3581400" cy="7619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sz="3200" b="1" dirty="0" smtClean="0"/>
              <a:t>KOMPOZICIJA</a:t>
            </a:r>
            <a:endParaRPr lang="hr-HR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838200"/>
            <a:ext cx="4419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srgbClr val="D1282E"/>
              </a:buClr>
              <a:buNone/>
            </a:pPr>
            <a:endParaRPr lang="hr-HR" sz="2600" dirty="0" smtClean="0">
              <a:solidFill>
                <a:srgbClr val="000000"/>
              </a:solidFill>
            </a:endParaRPr>
          </a:p>
          <a:p>
            <a:pPr lvl="0">
              <a:buClr>
                <a:srgbClr val="D1282E"/>
              </a:buClr>
            </a:pPr>
            <a:r>
              <a:rPr lang="hr-HR" sz="2800" dirty="0" smtClean="0">
                <a:solidFill>
                  <a:srgbClr val="000000"/>
                </a:solidFill>
              </a:rPr>
              <a:t>gradaciju </a:t>
            </a:r>
            <a:r>
              <a:rPr lang="hr-HR" sz="2800" dirty="0">
                <a:solidFill>
                  <a:srgbClr val="000000"/>
                </a:solidFill>
              </a:rPr>
              <a:t>dramskog sukoba prati zbivanje u prirodi (grmljavina, munje, vjetar i kiša</a:t>
            </a:r>
            <a:r>
              <a:rPr lang="hr-HR" sz="2800" dirty="0" smtClean="0">
                <a:solidFill>
                  <a:srgbClr val="000000"/>
                </a:solidFill>
              </a:rPr>
              <a:t>)</a:t>
            </a:r>
          </a:p>
          <a:p>
            <a:pPr lvl="0">
              <a:buClr>
                <a:srgbClr val="D1282E"/>
              </a:buClr>
            </a:pPr>
            <a:endParaRPr lang="hr-HR" sz="2400" b="1" dirty="0">
              <a:solidFill>
                <a:srgbClr val="000000"/>
              </a:solidFill>
            </a:endParaRPr>
          </a:p>
          <a:p>
            <a:endParaRPr lang="hr-HR" sz="2400" b="1" dirty="0" smtClean="0"/>
          </a:p>
          <a:p>
            <a:pPr marL="0" indent="0">
              <a:buNone/>
            </a:pPr>
            <a:endParaRPr lang="hr-HR" sz="2400" b="1" dirty="0" smtClean="0"/>
          </a:p>
          <a:p>
            <a:r>
              <a:rPr lang="hr-HR" sz="2800" b="1" dirty="0" smtClean="0"/>
              <a:t>3. čin </a:t>
            </a:r>
            <a:r>
              <a:rPr lang="hr-HR" sz="2800" dirty="0" smtClean="0"/>
              <a:t>financijski slom Glembajevih (varalice), razrješenje unutarnje Leonove drame </a:t>
            </a:r>
          </a:p>
          <a:p>
            <a:r>
              <a:rPr lang="hr-HR" sz="2800" dirty="0" smtClean="0"/>
              <a:t>Leone spoznaje tragičnu istinu; svojom je naravi pravi Glembay iako se za života bori protiv toga; ubija barunicu Castelly</a:t>
            </a:r>
          </a:p>
          <a:p>
            <a:endParaRPr lang="hr-HR" sz="2600" dirty="0" smtClean="0"/>
          </a:p>
          <a:p>
            <a:endParaRPr lang="hr-H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95" y="2209799"/>
            <a:ext cx="2005013" cy="127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5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915400" cy="99059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hr-HR" sz="4400" b="1" dirty="0" smtClean="0">
                <a:solidFill>
                  <a:schemeClr val="bg1"/>
                </a:solidFill>
              </a:rPr>
              <a:t>Gospoda Glembajevi</a:t>
            </a:r>
            <a:endParaRPr lang="hr-HR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1"/>
            <a:ext cx="4328319" cy="5638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hr-HR" sz="2400" dirty="0"/>
              <a:t>p</a:t>
            </a:r>
            <a:r>
              <a:rPr lang="hr-HR" sz="2400" dirty="0" smtClean="0"/>
              <a:t>sihološka analitičko-realistička drama </a:t>
            </a:r>
          </a:p>
          <a:p>
            <a:r>
              <a:rPr lang="hr-HR" sz="2400" dirty="0"/>
              <a:t>a</a:t>
            </a:r>
            <a:r>
              <a:rPr lang="hr-HR" sz="2400" dirty="0" smtClean="0"/>
              <a:t>naliza patricijskog sloja u Hrvatskoj, tzv. kreme društva</a:t>
            </a:r>
          </a:p>
          <a:p>
            <a:r>
              <a:rPr lang="hr-HR" sz="2400" dirty="0"/>
              <a:t>s</a:t>
            </a:r>
            <a:r>
              <a:rPr lang="hr-HR" sz="2400" dirty="0" smtClean="0"/>
              <a:t>udbina Glembajevih od marijaterezijanskog cehovskog vremena kada su bili cehovski biznismeni do nestajanja  Glembajevih u agoniji</a:t>
            </a:r>
            <a:endParaRPr lang="hr-HR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1143000"/>
            <a:ext cx="4404519" cy="56387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hr-HR" sz="2400" dirty="0"/>
              <a:t>r</a:t>
            </a:r>
            <a:r>
              <a:rPr lang="hr-HR" sz="2400" dirty="0" smtClean="0"/>
              <a:t>adnja se odvija na jednom mjestu: palača imućne bankarske obitelji Glembay u Zagrebu</a:t>
            </a:r>
          </a:p>
          <a:p>
            <a:r>
              <a:rPr lang="hr-HR" sz="2400" dirty="0" smtClean="0"/>
              <a:t>u vremenu od nekoliko sati, između 1 sata i 5 sati ujutro, kasnog ljeta 1913.</a:t>
            </a:r>
          </a:p>
          <a:p>
            <a:r>
              <a:rPr lang="hr-HR" sz="2400" dirty="0"/>
              <a:t>s</a:t>
            </a:r>
            <a:r>
              <a:rPr lang="hr-HR" sz="2400" dirty="0" smtClean="0"/>
              <a:t>užavanjem prostora i vremena, pozornost je usmjerena na odnose među likovima, na njihovo psihološko proživljavanje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5074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28601"/>
            <a:ext cx="7123080" cy="8382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hr-HR" sz="6000" dirty="0" smtClean="0">
                <a:solidFill>
                  <a:schemeClr val="bg1"/>
                </a:solidFill>
              </a:rPr>
              <a:t>Stilska obilježja</a:t>
            </a:r>
            <a:endParaRPr lang="hr-HR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724400" cy="556259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r-HR" sz="2200" dirty="0"/>
              <a:t>k</a:t>
            </a:r>
            <a:r>
              <a:rPr lang="hr-HR" sz="2200" dirty="0" smtClean="0"/>
              <a:t>lasična dramska struktura (pravilo trojnog jedinstva)</a:t>
            </a:r>
          </a:p>
          <a:p>
            <a:r>
              <a:rPr lang="hr-HR" sz="2200" dirty="0"/>
              <a:t>d</a:t>
            </a:r>
            <a:r>
              <a:rPr lang="hr-HR" sz="2200" dirty="0" smtClean="0"/>
              <a:t>ramska napetost, rezultat sukoba među likovima i unutar lika</a:t>
            </a:r>
          </a:p>
          <a:p>
            <a:r>
              <a:rPr lang="hr-HR" sz="2200" dirty="0"/>
              <a:t>u</a:t>
            </a:r>
            <a:r>
              <a:rPr lang="hr-HR" sz="2200" dirty="0" smtClean="0"/>
              <a:t>nutrašnja dramska kompozicija oblikovana je realistički, scenski psihološki realizam</a:t>
            </a:r>
          </a:p>
          <a:p>
            <a:r>
              <a:rPr lang="hr-HR" sz="2200" dirty="0"/>
              <a:t>d</a:t>
            </a:r>
            <a:r>
              <a:rPr lang="hr-HR" sz="2200" dirty="0" smtClean="0"/>
              <a:t>ramska napetost raste od najave sukoba u 1. činu preko sukoba oca i sina u 2. činu do tragičnog raspleta u 3. činu</a:t>
            </a:r>
            <a:endParaRPr lang="hr-HR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267199" cy="55626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r-HR" sz="2400" dirty="0"/>
              <a:t>g</a:t>
            </a:r>
            <a:r>
              <a:rPr lang="hr-HR" sz="2400" dirty="0" smtClean="0"/>
              <a:t>ovorna karakterizacija likova (agramerski obojen njemački jezik)</a:t>
            </a:r>
          </a:p>
          <a:p>
            <a:r>
              <a:rPr lang="hr-HR" sz="2400" dirty="0"/>
              <a:t>n</a:t>
            </a:r>
            <a:r>
              <a:rPr lang="hr-HR" sz="2400" dirty="0" smtClean="0"/>
              <a:t>aturalistička obilježja (biološka motivacija glavnih likova)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ijalozi po uzoru na naordijske škole devedesetih godina XIX.st.</a:t>
            </a:r>
          </a:p>
          <a:p>
            <a:r>
              <a:rPr lang="hr-HR" sz="2400" dirty="0"/>
              <a:t>v</a:t>
            </a:r>
            <a:r>
              <a:rPr lang="hr-HR" sz="2400" dirty="0" smtClean="0"/>
              <a:t>rsta: psihološka drama</a:t>
            </a:r>
          </a:p>
          <a:p>
            <a:r>
              <a:rPr lang="hr-HR" sz="2400" dirty="0" smtClean="0"/>
              <a:t>tragedija </a:t>
            </a:r>
            <a:r>
              <a:rPr lang="hr-HR" sz="2400" dirty="0"/>
              <a:t>s optimističkim </a:t>
            </a:r>
            <a:r>
              <a:rPr lang="hr-HR" sz="2400" dirty="0" smtClean="0"/>
              <a:t>predznakom </a:t>
            </a:r>
          </a:p>
          <a:p>
            <a:r>
              <a:rPr lang="hr-HR" sz="2400" dirty="0"/>
              <a:t>n</a:t>
            </a:r>
            <a:r>
              <a:rPr lang="hr-HR" sz="2400" dirty="0" smtClean="0"/>
              <a:t>a </a:t>
            </a:r>
            <a:r>
              <a:rPr lang="hr-HR" sz="2400" dirty="0"/>
              <a:t>kraju trećeg čina, </a:t>
            </a:r>
            <a:r>
              <a:rPr lang="hr-HR" sz="2400" dirty="0" smtClean="0"/>
              <a:t>Leone </a:t>
            </a:r>
            <a:r>
              <a:rPr lang="hr-HR" sz="2400" dirty="0"/>
              <a:t>odlazi, čuje se cvrkut ptica i Beatričino </a:t>
            </a:r>
            <a:r>
              <a:rPr lang="hr-HR" sz="2400" dirty="0" smtClean="0"/>
              <a:t>prisustvo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198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59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hr-HR" sz="5400" dirty="0" smtClean="0">
                <a:solidFill>
                  <a:schemeClr val="bg1"/>
                </a:solidFill>
              </a:rPr>
              <a:t/>
            </a:r>
            <a:br>
              <a:rPr lang="hr-HR" sz="5400" dirty="0" smtClean="0">
                <a:solidFill>
                  <a:schemeClr val="bg1"/>
                </a:solidFill>
              </a:rPr>
            </a:br>
            <a:r>
              <a:rPr lang="hr-HR" sz="5400" b="1" dirty="0" smtClean="0">
                <a:solidFill>
                  <a:schemeClr val="bg1"/>
                </a:solidFill>
              </a:rPr>
              <a:t>LIKOVI</a:t>
            </a:r>
            <a:r>
              <a:rPr lang="hr-HR" sz="5400" b="1" dirty="0">
                <a:solidFill>
                  <a:schemeClr val="bg1"/>
                </a:solidFill>
              </a:rPr>
              <a:t/>
            </a:r>
            <a:br>
              <a:rPr lang="hr-HR" sz="5400" b="1" dirty="0">
                <a:solidFill>
                  <a:schemeClr val="bg1"/>
                </a:solidFill>
              </a:rPr>
            </a:br>
            <a:endParaRPr lang="hr-HR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80719" cy="5867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hr-HR" sz="2400" dirty="0" smtClean="0"/>
          </a:p>
          <a:p>
            <a:pPr marL="0" indent="0">
              <a:buNone/>
            </a:pPr>
            <a:r>
              <a:rPr lang="hr-HR" sz="2400" b="1" dirty="0" smtClean="0"/>
              <a:t>OBITELJ</a:t>
            </a:r>
            <a:r>
              <a:rPr lang="hr-HR" sz="2400" dirty="0" smtClean="0"/>
              <a:t> </a:t>
            </a:r>
            <a:r>
              <a:rPr lang="hr-HR" sz="2400" dirty="0"/>
              <a:t>(otkrivanje tajni iz prošlosti</a:t>
            </a:r>
            <a:r>
              <a:rPr lang="hr-HR" sz="2400" dirty="0" smtClean="0"/>
              <a:t>)</a:t>
            </a:r>
          </a:p>
          <a:p>
            <a:r>
              <a:rPr lang="hr-HR" sz="2400" dirty="0"/>
              <a:t>Naci (Ignjat Jacques) Glembay – bankar, tajni savjetnik</a:t>
            </a:r>
          </a:p>
          <a:p>
            <a:r>
              <a:rPr lang="hr-HR" sz="2400" dirty="0"/>
              <a:t>b</a:t>
            </a:r>
            <a:r>
              <a:rPr lang="hr-HR" sz="2400" dirty="0" smtClean="0"/>
              <a:t>arunica Castelly-Glembay </a:t>
            </a:r>
            <a:r>
              <a:rPr lang="hr-HR" sz="2400" dirty="0"/>
              <a:t>– druga Ignjatova supruga</a:t>
            </a:r>
          </a:p>
          <a:p>
            <a:r>
              <a:rPr lang="hr-HR" sz="2400" dirty="0" smtClean="0"/>
              <a:t>Leone </a:t>
            </a:r>
            <a:r>
              <a:rPr lang="hr-HR" sz="2400" dirty="0"/>
              <a:t>Glembay – Ignjatov sin iz prvog braka</a:t>
            </a:r>
          </a:p>
          <a:p>
            <a:r>
              <a:rPr lang="hr-HR" sz="2400" dirty="0"/>
              <a:t>s</a:t>
            </a:r>
            <a:r>
              <a:rPr lang="hr-HR" sz="2400" dirty="0" smtClean="0"/>
              <a:t>estra </a:t>
            </a:r>
            <a:r>
              <a:rPr lang="hr-HR" sz="2400" dirty="0"/>
              <a:t>Angelika – udovica starijega Glembayeva sina Ivana</a:t>
            </a:r>
          </a:p>
          <a:p>
            <a:pPr marL="0" indent="0">
              <a:buNone/>
            </a:pPr>
            <a:endParaRPr lang="hr-HR" sz="2400" dirty="0"/>
          </a:p>
          <a:p>
            <a:endParaRPr lang="hr-HR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4648200" cy="5867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dirty="0"/>
              <a:t>ROĐACI</a:t>
            </a:r>
            <a:r>
              <a:rPr lang="hr-HR" sz="2400" dirty="0"/>
              <a:t> (licemjernost i nemoral)</a:t>
            </a:r>
          </a:p>
          <a:p>
            <a:r>
              <a:rPr lang="hr-HR" sz="2400" dirty="0"/>
              <a:t>Titus </a:t>
            </a:r>
            <a:r>
              <a:rPr lang="hr-HR" sz="2400" dirty="0" smtClean="0"/>
              <a:t>Andronicus </a:t>
            </a:r>
            <a:r>
              <a:rPr lang="hr-HR" sz="2400" dirty="0"/>
              <a:t>Fabrizy-Glembay – umirovljeni veliki župan</a:t>
            </a:r>
          </a:p>
          <a:p>
            <a:r>
              <a:rPr lang="hr-HR" sz="2400" dirty="0"/>
              <a:t>Puba Fabrizy-Glembay- Titusov sin, advokat i pravni savjetnik obitelji</a:t>
            </a:r>
          </a:p>
          <a:p>
            <a:pPr marL="0" indent="0">
              <a:buNone/>
            </a:pPr>
            <a:r>
              <a:rPr lang="hr-HR" sz="2400" b="1" dirty="0"/>
              <a:t>OSTALI LIKOVI</a:t>
            </a:r>
          </a:p>
          <a:p>
            <a:r>
              <a:rPr lang="hr-HR" sz="2400" dirty="0"/>
              <a:t>Dr. Paul Altman – liječnik</a:t>
            </a:r>
          </a:p>
          <a:p>
            <a:r>
              <a:rPr lang="hr-HR" sz="2400" dirty="0"/>
              <a:t>Alojzije Silbelbrandt – </a:t>
            </a:r>
            <a:r>
              <a:rPr lang="hr-HR" sz="2400" dirty="0" smtClean="0"/>
              <a:t>svećenik i </a:t>
            </a:r>
            <a:r>
              <a:rPr lang="sv-SE" sz="2400" dirty="0" smtClean="0"/>
              <a:t> </a:t>
            </a:r>
            <a:r>
              <a:rPr lang="sv-SE" sz="2400" dirty="0"/>
              <a:t>informator baruničinog sina i njen ispovjednik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9673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1"/>
            <a:ext cx="7125113" cy="990600"/>
          </a:xfrm>
        </p:spPr>
        <p:txBody>
          <a:bodyPr/>
          <a:lstStyle/>
          <a:p>
            <a:pPr algn="ctr"/>
            <a:r>
              <a:rPr lang="hr-HR" sz="6600" dirty="0" smtClean="0">
                <a:solidFill>
                  <a:srgbClr val="C00000"/>
                </a:solidFill>
              </a:rPr>
              <a:t>LEONE</a:t>
            </a:r>
            <a:endParaRPr lang="hr-HR" sz="6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410200"/>
            <a:ext cx="40386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rgbClr val="C00000"/>
                </a:solidFill>
              </a:rPr>
              <a:t>g</a:t>
            </a:r>
            <a:r>
              <a:rPr lang="hr-HR" sz="3200" dirty="0" smtClean="0">
                <a:solidFill>
                  <a:srgbClr val="C00000"/>
                </a:solidFill>
              </a:rPr>
              <a:t>lembajevska narav</a:t>
            </a:r>
            <a:endParaRPr lang="hr-HR" sz="32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2" y="1321573"/>
            <a:ext cx="8000997" cy="3185058"/>
            <a:chOff x="609602" y="1321573"/>
            <a:chExt cx="8000997" cy="3185058"/>
          </a:xfrm>
        </p:grpSpPr>
        <p:sp>
          <p:nvSpPr>
            <p:cNvPr id="9" name="Freeform 8"/>
            <p:cNvSpPr/>
            <p:nvPr/>
          </p:nvSpPr>
          <p:spPr>
            <a:xfrm>
              <a:off x="4172545" y="1366739"/>
              <a:ext cx="4438054" cy="3125144"/>
            </a:xfrm>
            <a:custGeom>
              <a:avLst/>
              <a:gdLst>
                <a:gd name="connsiteX0" fmla="*/ 0 w 4438054"/>
                <a:gd name="connsiteY0" fmla="*/ 1562572 h 3125144"/>
                <a:gd name="connsiteX1" fmla="*/ 2219027 w 4438054"/>
                <a:gd name="connsiteY1" fmla="*/ 0 h 3125144"/>
                <a:gd name="connsiteX2" fmla="*/ 4438054 w 4438054"/>
                <a:gd name="connsiteY2" fmla="*/ 1562572 h 3125144"/>
                <a:gd name="connsiteX3" fmla="*/ 2219027 w 4438054"/>
                <a:gd name="connsiteY3" fmla="*/ 3125144 h 3125144"/>
                <a:gd name="connsiteX4" fmla="*/ 0 w 4438054"/>
                <a:gd name="connsiteY4" fmla="*/ 1562572 h 312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054" h="3125144">
                  <a:moveTo>
                    <a:pt x="0" y="1562572"/>
                  </a:moveTo>
                  <a:cubicBezTo>
                    <a:pt x="0" y="699587"/>
                    <a:pt x="993492" y="0"/>
                    <a:pt x="2219027" y="0"/>
                  </a:cubicBezTo>
                  <a:cubicBezTo>
                    <a:pt x="3444562" y="0"/>
                    <a:pt x="4438054" y="699587"/>
                    <a:pt x="4438054" y="1562572"/>
                  </a:cubicBezTo>
                  <a:cubicBezTo>
                    <a:pt x="4438054" y="2425557"/>
                    <a:pt x="3444562" y="3125144"/>
                    <a:pt x="2219027" y="3125144"/>
                  </a:cubicBezTo>
                  <a:cubicBezTo>
                    <a:pt x="993492" y="3125144"/>
                    <a:pt x="0" y="2425557"/>
                    <a:pt x="0" y="156257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94179" tIns="514817" rIns="894179" bIns="514817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500" b="0" kern="1200" cap="none" spc="0" dirty="0" smtClean="0">
                  <a:ln w="18415" cmpd="sng"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razum duhovno ljudsko</a:t>
              </a:r>
              <a:endParaRPr lang="hr-HR" sz="4500" b="0" kern="1200" cap="none" spc="0" dirty="0">
                <a:ln w="18415" cmpd="sng"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09602" y="1321573"/>
              <a:ext cx="4438054" cy="3185058"/>
            </a:xfrm>
            <a:custGeom>
              <a:avLst/>
              <a:gdLst>
                <a:gd name="connsiteX0" fmla="*/ 0 w 4438054"/>
                <a:gd name="connsiteY0" fmla="*/ 1592529 h 3185058"/>
                <a:gd name="connsiteX1" fmla="*/ 2219027 w 4438054"/>
                <a:gd name="connsiteY1" fmla="*/ 0 h 3185058"/>
                <a:gd name="connsiteX2" fmla="*/ 4438054 w 4438054"/>
                <a:gd name="connsiteY2" fmla="*/ 1592529 h 3185058"/>
                <a:gd name="connsiteX3" fmla="*/ 2219027 w 4438054"/>
                <a:gd name="connsiteY3" fmla="*/ 3185058 h 3185058"/>
                <a:gd name="connsiteX4" fmla="*/ 0 w 4438054"/>
                <a:gd name="connsiteY4" fmla="*/ 1592529 h 318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054" h="3185058">
                  <a:moveTo>
                    <a:pt x="0" y="1592529"/>
                  </a:moveTo>
                  <a:cubicBezTo>
                    <a:pt x="0" y="713000"/>
                    <a:pt x="993492" y="0"/>
                    <a:pt x="2219027" y="0"/>
                  </a:cubicBezTo>
                  <a:cubicBezTo>
                    <a:pt x="3444562" y="0"/>
                    <a:pt x="4438054" y="713000"/>
                    <a:pt x="4438054" y="1592529"/>
                  </a:cubicBezTo>
                  <a:cubicBezTo>
                    <a:pt x="4438054" y="2472058"/>
                    <a:pt x="3444562" y="3185058"/>
                    <a:pt x="2219027" y="3185058"/>
                  </a:cubicBezTo>
                  <a:cubicBezTo>
                    <a:pt x="993492" y="3185058"/>
                    <a:pt x="0" y="2472058"/>
                    <a:pt x="0" y="1592529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94179" tIns="523591" rIns="894179" bIns="523591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500" kern="1200" dirty="0" smtClean="0">
                  <a:solidFill>
                    <a:srgbClr val="FF0000"/>
                  </a:solidFill>
                </a:rPr>
                <a:t>nagon tjelesno animalno</a:t>
              </a:r>
              <a:endParaRPr lang="hr-HR" sz="45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098026" y="5410200"/>
            <a:ext cx="36576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rgbClr val="0070C0"/>
                </a:solidFill>
              </a:rPr>
              <a:t>d</a:t>
            </a:r>
            <a:r>
              <a:rPr lang="hr-HR" sz="3200" dirty="0" smtClean="0">
                <a:solidFill>
                  <a:srgbClr val="0070C0"/>
                </a:solidFill>
              </a:rPr>
              <a:t>aniellijevska narav</a:t>
            </a:r>
            <a:endParaRPr lang="hr-H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2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„Mutno je sve to u nama, draga moja, dobra Beatrice, nevjerojatno mutno...”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410200" cy="5638800"/>
          </a:xfrm>
        </p:spPr>
        <p:txBody>
          <a:bodyPr>
            <a:noAutofit/>
          </a:bodyPr>
          <a:lstStyle/>
          <a:p>
            <a:r>
              <a:rPr lang="hr-HR" sz="2400" dirty="0" smtClean="0">
                <a:latin typeface="+mj-lt"/>
              </a:rPr>
              <a:t>Leone Glembay - intelektualac</a:t>
            </a:r>
            <a:r>
              <a:rPr lang="hr-HR" sz="2400" dirty="0">
                <a:latin typeface="+mj-lt"/>
              </a:rPr>
              <a:t>, </a:t>
            </a:r>
            <a:r>
              <a:rPr lang="hr-HR" sz="2400" dirty="0" smtClean="0">
                <a:latin typeface="+mj-lt"/>
              </a:rPr>
              <a:t>slikar, filozof</a:t>
            </a:r>
          </a:p>
          <a:p>
            <a:r>
              <a:rPr lang="hr-HR" sz="2400" dirty="0">
                <a:latin typeface="+mj-lt"/>
              </a:rPr>
              <a:t>r</a:t>
            </a:r>
            <a:r>
              <a:rPr lang="hr-HR" sz="2400" dirty="0" smtClean="0">
                <a:latin typeface="+mj-lt"/>
              </a:rPr>
              <a:t>azdražljiv, opterećen </a:t>
            </a:r>
            <a:r>
              <a:rPr lang="hr-HR" sz="2400" dirty="0">
                <a:latin typeface="+mj-lt"/>
              </a:rPr>
              <a:t>kompleksima iz </a:t>
            </a:r>
            <a:r>
              <a:rPr lang="hr-HR" sz="2400" dirty="0" smtClean="0">
                <a:latin typeface="+mj-lt"/>
              </a:rPr>
              <a:t>djetinjstva</a:t>
            </a:r>
          </a:p>
          <a:p>
            <a:r>
              <a:rPr lang="hr-HR" sz="2400" dirty="0" smtClean="0">
                <a:latin typeface="+mj-lt"/>
              </a:rPr>
              <a:t>ciničan</a:t>
            </a:r>
            <a:r>
              <a:rPr lang="hr-HR" sz="2400" dirty="0">
                <a:latin typeface="+mj-lt"/>
              </a:rPr>
              <a:t>, istinoljubiv, </a:t>
            </a:r>
            <a:r>
              <a:rPr lang="hr-HR" sz="2400" dirty="0" smtClean="0">
                <a:latin typeface="+mj-lt"/>
              </a:rPr>
              <a:t>(hamletovski - sumnja </a:t>
            </a:r>
            <a:r>
              <a:rPr lang="hr-HR" sz="2400" dirty="0">
                <a:latin typeface="+mj-lt"/>
              </a:rPr>
              <a:t>u samoubojstvo majke</a:t>
            </a:r>
            <a:r>
              <a:rPr lang="hr-HR" sz="2400" dirty="0" smtClean="0">
                <a:latin typeface="+mj-lt"/>
              </a:rPr>
              <a:t>)</a:t>
            </a:r>
          </a:p>
          <a:p>
            <a:r>
              <a:rPr lang="hr-HR" sz="2400" dirty="0">
                <a:latin typeface="+mj-lt"/>
              </a:rPr>
              <a:t>skeptičan spram </a:t>
            </a:r>
            <a:r>
              <a:rPr lang="hr-HR" sz="2400" dirty="0" smtClean="0">
                <a:latin typeface="+mj-lt"/>
              </a:rPr>
              <a:t>života </a:t>
            </a:r>
          </a:p>
          <a:p>
            <a:r>
              <a:rPr lang="hr-HR" sz="2400" dirty="0">
                <a:latin typeface="+mj-lt"/>
              </a:rPr>
              <a:t>i</a:t>
            </a:r>
            <a:r>
              <a:rPr lang="hr-HR" sz="2400" dirty="0" smtClean="0">
                <a:latin typeface="+mj-lt"/>
              </a:rPr>
              <a:t>skorijenjeni čovjek</a:t>
            </a:r>
          </a:p>
          <a:p>
            <a:r>
              <a:rPr lang="hr-HR" sz="2400" dirty="0" smtClean="0">
                <a:latin typeface="+mj-lt"/>
              </a:rPr>
              <a:t>u </a:t>
            </a:r>
            <a:r>
              <a:rPr lang="hr-HR" sz="2400" dirty="0">
                <a:latin typeface="+mj-lt"/>
              </a:rPr>
              <a:t>sukobu sa sredinom koja mu je oduvijek bila strana – </a:t>
            </a:r>
            <a:r>
              <a:rPr lang="hr-HR" sz="2400" dirty="0" smtClean="0">
                <a:latin typeface="+mj-lt"/>
              </a:rPr>
              <a:t>otac, očeva </a:t>
            </a:r>
            <a:r>
              <a:rPr lang="hr-HR" sz="2400" dirty="0">
                <a:latin typeface="+mj-lt"/>
              </a:rPr>
              <a:t>druga žena barunica </a:t>
            </a:r>
            <a:r>
              <a:rPr lang="hr-HR" sz="2400" dirty="0" smtClean="0">
                <a:latin typeface="+mj-lt"/>
              </a:rPr>
              <a:t>Castelly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846226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886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4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ummer">
  <a:themeElements>
    <a:clrScheme name="Custom 3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F5C201"/>
      </a:hlink>
      <a:folHlink>
        <a:srgbClr val="969696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1532</Words>
  <Application>Microsoft Office PowerPoint</Application>
  <PresentationFormat>Prikaz na zaslonu (4:3)</PresentationFormat>
  <Paragraphs>223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Summer</vt:lpstr>
      <vt:lpstr>GOSPODA GLEMBAJEVI</vt:lpstr>
      <vt:lpstr>GOSPODA GLEMBAJEVI</vt:lpstr>
      <vt:lpstr>PowerPointova prezentacija</vt:lpstr>
      <vt:lpstr>PowerPointova prezentacija</vt:lpstr>
      <vt:lpstr>Gospoda Glembajevi</vt:lpstr>
      <vt:lpstr>Stilska obilježja</vt:lpstr>
      <vt:lpstr> LIKOVI </vt:lpstr>
      <vt:lpstr>LEONE</vt:lpstr>
      <vt:lpstr>„Mutno je sve to u nama, draga moja, dobra Beatrice, nevjerojatno mutno...” </vt:lpstr>
      <vt:lpstr>„Mutno je sve to u nama, draga moja, dobra Beatrice, nevjerojatno mutno...” </vt:lpstr>
      <vt:lpstr>1. čin – Fabriczy  govori Bárbóczy legendu: ''Glembajevi su ubojice i varalice i svi su Glembajevi prokleti.''</vt:lpstr>
      <vt:lpstr>Leonova podvojenost između</vt:lpstr>
      <vt:lpstr>Borba protiv vlastitog biološkog naslijeđa – protiv glembajevske krvi</vt:lpstr>
      <vt:lpstr>Leonova slika oca</vt:lpstr>
      <vt:lpstr>    DODATAK </vt:lpstr>
      <vt:lpstr>Ciklus o Glembajevima</vt:lpstr>
      <vt:lpstr>Ciklus o Glembajevima</vt:lpstr>
      <vt:lpstr>Gospoda Glembajevi - sažetak</vt:lpstr>
      <vt:lpstr>PowerPointova prezentacija</vt:lpstr>
      <vt:lpstr>Ignjat, Leone</vt:lpstr>
      <vt:lpstr>PowerPointova prezentacija</vt:lpstr>
      <vt:lpstr>Hvala na pozornosti i suradnji.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 GLEMBAJEVI</dc:title>
  <dc:creator>Sonja</dc:creator>
  <cp:lastModifiedBy>Martina</cp:lastModifiedBy>
  <cp:revision>143</cp:revision>
  <dcterms:created xsi:type="dcterms:W3CDTF">2006-08-16T00:00:00Z</dcterms:created>
  <dcterms:modified xsi:type="dcterms:W3CDTF">2013-04-22T10:17:55Z</dcterms:modified>
  <cp:contentStatus>Final</cp:contentStatus>
</cp:coreProperties>
</file>